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3" r:id="rId3"/>
    <p:sldId id="291" r:id="rId4"/>
    <p:sldId id="257" r:id="rId5"/>
    <p:sldId id="258" r:id="rId6"/>
    <p:sldId id="260" r:id="rId7"/>
    <p:sldId id="292" r:id="rId8"/>
    <p:sldId id="261" r:id="rId9"/>
    <p:sldId id="268" r:id="rId10"/>
    <p:sldId id="269" r:id="rId11"/>
    <p:sldId id="274" r:id="rId12"/>
    <p:sldId id="273" r:id="rId13"/>
    <p:sldId id="270" r:id="rId14"/>
    <p:sldId id="272" r:id="rId15"/>
    <p:sldId id="275" r:id="rId16"/>
    <p:sldId id="294" r:id="rId17"/>
    <p:sldId id="276" r:id="rId18"/>
    <p:sldId id="278" r:id="rId19"/>
    <p:sldId id="295" r:id="rId20"/>
    <p:sldId id="296" r:id="rId21"/>
    <p:sldId id="297" r:id="rId22"/>
    <p:sldId id="264" r:id="rId23"/>
    <p:sldId id="267" r:id="rId24"/>
    <p:sldId id="298" r:id="rId25"/>
    <p:sldId id="282" r:id="rId26"/>
    <p:sldId id="299" r:id="rId27"/>
    <p:sldId id="284" r:id="rId28"/>
    <p:sldId id="285" r:id="rId29"/>
    <p:sldId id="283" r:id="rId30"/>
    <p:sldId id="288" r:id="rId31"/>
    <p:sldId id="286" r:id="rId32"/>
    <p:sldId id="287" r:id="rId33"/>
    <p:sldId id="289" r:id="rId34"/>
    <p:sldId id="290" r:id="rId35"/>
    <p:sldId id="263" r:id="rId36"/>
    <p:sldId id="300" r:id="rId37"/>
    <p:sldId id="26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40" autoAdjust="0"/>
  </p:normalViewPr>
  <p:slideViewPr>
    <p:cSldViewPr snapToGrid="0">
      <p:cViewPr varScale="1">
        <p:scale>
          <a:sx n="64" d="100"/>
          <a:sy n="64" d="100"/>
        </p:scale>
        <p:origin x="60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d.univ-lille.fr\Personnels\Homedir7\4590\Documents\EVREST\Organisation%20nationale\Lettres%20Evrest\Evrest%20N&#176;11%20-%202023\Graphes%20-%20v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ad.univ-lille.fr\Personnels\Homedir7\4590\Documents\EVREST\Organisation%20nationale\Lettres%20Evrest\Evrest%20N&#176;11%20-%202023\Graphes%20-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'Figure 1'!$G$6</c:f>
              <c:strCache>
                <c:ptCount val="1"/>
                <c:pt idx="0">
                  <c:v>Cadres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'Figure 1'!$H$5:$K$5</c:f>
              <c:strCache>
                <c:ptCount val="4"/>
                <c:pt idx="0">
                  <c:v>45-49 ans</c:v>
                </c:pt>
                <c:pt idx="1">
                  <c:v>50-54 ans</c:v>
                </c:pt>
                <c:pt idx="2">
                  <c:v>55-59 ans</c:v>
                </c:pt>
                <c:pt idx="3">
                  <c:v>60 ans et plus</c:v>
                </c:pt>
              </c:strCache>
            </c:strRef>
          </c:cat>
          <c:val>
            <c:numRef>
              <c:f>'Figure 1'!$H$6:$K$6</c:f>
              <c:numCache>
                <c:formatCode>0%</c:formatCode>
                <c:ptCount val="4"/>
                <c:pt idx="0">
                  <c:v>6.4864864864864868E-2</c:v>
                </c:pt>
                <c:pt idx="1">
                  <c:v>9.0425531914893623E-2</c:v>
                </c:pt>
                <c:pt idx="2">
                  <c:v>0.14285714285714285</c:v>
                </c:pt>
                <c:pt idx="3">
                  <c:v>0.14634146341463414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B0-431E-82BA-191A9A5D2CDF}"/>
            </c:ext>
          </c:extLst>
        </c:ser>
        <c:ser>
          <c:idx val="1"/>
          <c:order val="1"/>
          <c:tx>
            <c:strRef>
              <c:f>'Figure 1'!$G$7</c:f>
              <c:strCache>
                <c:ptCount val="1"/>
                <c:pt idx="0">
                  <c:v>Professions intermédiaires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'Figure 1'!$H$5:$K$5</c:f>
              <c:strCache>
                <c:ptCount val="4"/>
                <c:pt idx="0">
                  <c:v>45-49 ans</c:v>
                </c:pt>
                <c:pt idx="1">
                  <c:v>50-54 ans</c:v>
                </c:pt>
                <c:pt idx="2">
                  <c:v>55-59 ans</c:v>
                </c:pt>
                <c:pt idx="3">
                  <c:v>60 ans et plus</c:v>
                </c:pt>
              </c:strCache>
            </c:strRef>
          </c:cat>
          <c:val>
            <c:numRef>
              <c:f>'Figure 1'!$H$7:$K$7</c:f>
              <c:numCache>
                <c:formatCode>0%</c:formatCode>
                <c:ptCount val="4"/>
                <c:pt idx="0">
                  <c:v>0.12041884816753927</c:v>
                </c:pt>
                <c:pt idx="1">
                  <c:v>0.18811881188118812</c:v>
                </c:pt>
                <c:pt idx="2">
                  <c:v>0.29310344827586204</c:v>
                </c:pt>
                <c:pt idx="3">
                  <c:v>0.31428571428571428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B0-431E-82BA-191A9A5D2CDF}"/>
            </c:ext>
          </c:extLst>
        </c:ser>
        <c:ser>
          <c:idx val="2"/>
          <c:order val="2"/>
          <c:tx>
            <c:strRef>
              <c:f>'Figure 1'!$G$8</c:f>
              <c:strCache>
                <c:ptCount val="1"/>
                <c:pt idx="0">
                  <c:v>Employés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'Figure 1'!$H$5:$K$5</c:f>
              <c:strCache>
                <c:ptCount val="4"/>
                <c:pt idx="0">
                  <c:v>45-49 ans</c:v>
                </c:pt>
                <c:pt idx="1">
                  <c:v>50-54 ans</c:v>
                </c:pt>
                <c:pt idx="2">
                  <c:v>55-59 ans</c:v>
                </c:pt>
                <c:pt idx="3">
                  <c:v>60 ans et plus</c:v>
                </c:pt>
              </c:strCache>
            </c:strRef>
          </c:cat>
          <c:val>
            <c:numRef>
              <c:f>'Figure 1'!$H$8:$K$8</c:f>
              <c:numCache>
                <c:formatCode>0%</c:formatCode>
                <c:ptCount val="4"/>
                <c:pt idx="0">
                  <c:v>0.14150943396226415</c:v>
                </c:pt>
                <c:pt idx="1">
                  <c:v>0.25714285714285712</c:v>
                </c:pt>
                <c:pt idx="2">
                  <c:v>0.40740740740740738</c:v>
                </c:pt>
                <c:pt idx="3">
                  <c:v>0.44897959183673469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B0-431E-82BA-191A9A5D2CDF}"/>
            </c:ext>
          </c:extLst>
        </c:ser>
        <c:ser>
          <c:idx val="3"/>
          <c:order val="3"/>
          <c:tx>
            <c:strRef>
              <c:f>'Figure 1'!$G$9</c:f>
              <c:strCache>
                <c:ptCount val="1"/>
                <c:pt idx="0">
                  <c:v>Ouvriers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'Figure 1'!$H$5:$K$5</c:f>
              <c:strCache>
                <c:ptCount val="4"/>
                <c:pt idx="0">
                  <c:v>45-49 ans</c:v>
                </c:pt>
                <c:pt idx="1">
                  <c:v>50-54 ans</c:v>
                </c:pt>
                <c:pt idx="2">
                  <c:v>55-59 ans</c:v>
                </c:pt>
                <c:pt idx="3">
                  <c:v>60 ans et plus</c:v>
                </c:pt>
              </c:strCache>
            </c:strRef>
          </c:cat>
          <c:val>
            <c:numRef>
              <c:f>'Figure 1'!$H$9:$K$9</c:f>
              <c:numCache>
                <c:formatCode>0%</c:formatCode>
                <c:ptCount val="4"/>
                <c:pt idx="0">
                  <c:v>0.2805755395683453</c:v>
                </c:pt>
                <c:pt idx="1">
                  <c:v>0.29487179487179488</c:v>
                </c:pt>
                <c:pt idx="2">
                  <c:v>0.43243243243243246</c:v>
                </c:pt>
                <c:pt idx="3">
                  <c:v>0.48979591836734693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B0-431E-82BA-191A9A5D2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608703"/>
        <c:axId val="1147663935"/>
      </c:lineChart>
      <c:catAx>
        <c:axId val="114660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7663935"/>
        <c:crosses val="autoZero"/>
        <c:auto val="1"/>
        <c:lblAlgn val="ctr"/>
        <c:lblOffset val="100"/>
        <c:noMultiLvlLbl val="0"/>
      </c:catAx>
      <c:valAx>
        <c:axId val="114766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6608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cumuls!$B$20:$B$24</c:f>
              <c:strCache>
                <c:ptCount val="5"/>
                <c:pt idx="0">
                  <c:v>Aucune plainte avec gêne</c:v>
                </c:pt>
                <c:pt idx="1">
                  <c:v>1 gêne</c:v>
                </c:pt>
                <c:pt idx="2">
                  <c:v>2 gênes</c:v>
                </c:pt>
                <c:pt idx="3">
                  <c:v>3 gênes</c:v>
                </c:pt>
                <c:pt idx="4">
                  <c:v>4 gênes ou +</c:v>
                </c:pt>
              </c:strCache>
            </c:strRef>
          </c:cat>
          <c:val>
            <c:numRef>
              <c:f>cumuls!$C$20:$C$24</c:f>
              <c:numCache>
                <c:formatCode>0%</c:formatCode>
                <c:ptCount val="5"/>
                <c:pt idx="0">
                  <c:v>0.15300150000000001</c:v>
                </c:pt>
                <c:pt idx="1">
                  <c:v>0.29729729999999999</c:v>
                </c:pt>
                <c:pt idx="2">
                  <c:v>0.38888889999999998</c:v>
                </c:pt>
                <c:pt idx="3">
                  <c:v>0.55952380000000002</c:v>
                </c:pt>
                <c:pt idx="4">
                  <c:v>0.6857143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1-46F8-890E-BD97EF6938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990913440"/>
        <c:axId val="990583856"/>
      </c:lineChart>
      <c:catAx>
        <c:axId val="9909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0583856"/>
        <c:crosses val="autoZero"/>
        <c:auto val="1"/>
        <c:lblAlgn val="ctr"/>
        <c:lblOffset val="100"/>
        <c:noMultiLvlLbl val="0"/>
      </c:catAx>
      <c:valAx>
        <c:axId val="990583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909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157AF-C7C4-441F-8EFC-13762724922A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B70E1-7149-4588-BB3A-B15B3EF53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80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Autres questions :  compétences, sens du travail, coopérations, pouvoir apprendre,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B70E1-7149-4588-BB3A-B15B3EF5304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61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B70E1-7149-4588-BB3A-B15B3EF5304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95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B70E1-7149-4588-BB3A-B15B3EF5304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59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B70E1-7149-4588-BB3A-B15B3EF5304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183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B70E1-7149-4588-BB3A-B15B3EF5304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13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B70E1-7149-4588-BB3A-B15B3EF5304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68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B70E1-7149-4588-BB3A-B15B3EF53047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39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B70E1-7149-4588-BB3A-B15B3EF53047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86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2420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56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71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8288" indent="-268288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0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567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49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16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8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81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27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63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27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520688"/>
            <a:ext cx="9692640" cy="465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C3056442-791E-466C-97DF-C784F45E4871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697C220-CE38-4C6C-BD06-64FAD2ACB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5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coeur-ecg-fr%C3%A9quence-cardiaque-red-213747/" TargetMode="External"/><Relationship Id="rId13" Type="http://schemas.openxmlformats.org/officeDocument/2006/relationships/hyperlink" Target="https://pixabay.com/en/call-center-phone-service-help-1027342/" TargetMode="External"/><Relationship Id="rId18" Type="http://schemas.openxmlformats.org/officeDocument/2006/relationships/slide" Target="slide21.xml"/><Relationship Id="rId3" Type="http://schemas.openxmlformats.org/officeDocument/2006/relationships/image" Target="../media/image5.emf"/><Relationship Id="rId7" Type="http://schemas.openxmlformats.org/officeDocument/2006/relationships/image" Target="../media/image11.jpg"/><Relationship Id="rId12" Type="http://schemas.openxmlformats.org/officeDocument/2006/relationships/image" Target="../media/image23.jp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fr/image/2323760.html" TargetMode="External"/><Relationship Id="rId11" Type="http://schemas.openxmlformats.org/officeDocument/2006/relationships/hyperlink" Target="https://svgsilh.com/fr/795548/image/1188036.html" TargetMode="External"/><Relationship Id="rId5" Type="http://schemas.openxmlformats.org/officeDocument/2006/relationships/image" Target="../media/image8.svg"/><Relationship Id="rId1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evrest.istnf.fr/page-0-0-0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pixabay.com/en/call-center-phone-service-help-102734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s://svgsilh.com/fr/795548/image/1188036.html" TargetMode="External"/><Relationship Id="rId4" Type="http://schemas.openxmlformats.org/officeDocument/2006/relationships/image" Target="../media/image22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evrest.contact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png"/><Relationship Id="rId18" Type="http://schemas.openxmlformats.org/officeDocument/2006/relationships/hyperlink" Target="https://svgsilh.com/fr/795548/image/1188036.html" TargetMode="External"/><Relationship Id="rId3" Type="http://schemas.openxmlformats.org/officeDocument/2006/relationships/hyperlink" Target="https://pixabay.com/fr/r%C3%A9union-coop%C3%A9ration-personnels-1015616/" TargetMode="External"/><Relationship Id="rId21" Type="http://schemas.openxmlformats.org/officeDocument/2006/relationships/image" Target="../media/image12.jpg"/><Relationship Id="rId7" Type="http://schemas.openxmlformats.org/officeDocument/2006/relationships/hyperlink" Target="https://im.boklm.eu/3577354338.html" TargetMode="External"/><Relationship Id="rId12" Type="http://schemas.openxmlformats.org/officeDocument/2006/relationships/hyperlink" Target="https://pixabay.com/en/computer-database-network-server-156948/" TargetMode="External"/><Relationship Id="rId17" Type="http://schemas.openxmlformats.org/officeDocument/2006/relationships/image" Target="../media/image10.svg"/><Relationship Id="rId2" Type="http://schemas.openxmlformats.org/officeDocument/2006/relationships/image" Target="../media/image1.jpg"/><Relationship Id="rId16" Type="http://schemas.openxmlformats.org/officeDocument/2006/relationships/image" Target="../media/image9.png"/><Relationship Id="rId20" Type="http://schemas.openxmlformats.org/officeDocument/2006/relationships/hyperlink" Target="https://pixabay.com/fr/coeur-ecg-fr%C3%A9quence-cardiaque-red-21374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hyperlink" Target="https://picto-dico.fr/glossaire/travail/" TargetMode="External"/><Relationship Id="rId15" Type="http://schemas.openxmlformats.org/officeDocument/2006/relationships/hyperlink" Target="https://svgsilh.com/fr/image/2323760.html" TargetMode="External"/><Relationship Id="rId10" Type="http://schemas.openxmlformats.org/officeDocument/2006/relationships/image" Target="../media/image5.emf"/><Relationship Id="rId19" Type="http://schemas.openxmlformats.org/officeDocument/2006/relationships/image" Target="../media/image11.jpg"/><Relationship Id="rId4" Type="http://schemas.openxmlformats.org/officeDocument/2006/relationships/image" Target="../media/image2.jpg"/><Relationship Id="rId9" Type="http://schemas.openxmlformats.org/officeDocument/2006/relationships/hyperlink" Target="https://pixabay.com/en/meeting-talk-entertainment-together-1019995/" TargetMode="External"/><Relationship Id="rId1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175222" TargetMode="External"/><Relationship Id="rId3" Type="http://schemas.openxmlformats.org/officeDocument/2006/relationships/image" Target="../media/image14.svg"/><Relationship Id="rId7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lvarojeducacion.com/2016/06/recuperar-la-confianza-en-la-educacion.html" TargetMode="External"/><Relationship Id="rId11" Type="http://schemas.openxmlformats.org/officeDocument/2006/relationships/image" Target="../media/image19.svg"/><Relationship Id="rId5" Type="http://schemas.openxmlformats.org/officeDocument/2006/relationships/image" Target="../media/image15.jpg"/><Relationship Id="rId10" Type="http://schemas.openxmlformats.org/officeDocument/2006/relationships/image" Target="../media/image18.png"/><Relationship Id="rId4" Type="http://schemas.openxmlformats.org/officeDocument/2006/relationships/hyperlink" Target="https://svgsilh.com/fr/e91e63/image/2188039.html" TargetMode="Externa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rs.fr/media.html?refINRS=TF%2028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rs.fr/media.html?refINRS=TC%2017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F7F8C-8463-44D4-85F9-E10A9F4FA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3689223"/>
          </a:xfrm>
        </p:spPr>
        <p:txBody>
          <a:bodyPr>
            <a:normAutofit/>
          </a:bodyPr>
          <a:lstStyle/>
          <a:p>
            <a:r>
              <a:rPr lang="fr-FR" b="1" dirty="0"/>
              <a:t>Projet </a:t>
            </a:r>
            <a:r>
              <a:rPr lang="fr-FR" b="1" dirty="0" err="1"/>
              <a:t>Evrest</a:t>
            </a:r>
            <a:br>
              <a:rPr lang="fr-FR" b="1" dirty="0"/>
            </a:br>
            <a:r>
              <a:rPr lang="fr-FR" b="1" dirty="0"/>
              <a:t>« Maintien à </a:t>
            </a:r>
            <a:r>
              <a:rPr lang="fr-FR" b="1" dirty="0" err="1"/>
              <a:t>mi-carrière</a:t>
            </a:r>
            <a:r>
              <a:rPr lang="fr-FR" b="1" dirty="0"/>
              <a:t> »</a:t>
            </a:r>
            <a:br>
              <a:rPr lang="fr-FR" b="1" dirty="0"/>
            </a:br>
            <a:r>
              <a:rPr lang="fr-FR" b="1" dirty="0"/>
              <a:t>2024-2027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DDD120-73DB-4C66-A157-4357FCE22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981574"/>
            <a:ext cx="9418320" cy="125730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Présentation générale du projet</a:t>
            </a:r>
          </a:p>
        </p:txBody>
      </p:sp>
    </p:spTree>
    <p:extLst>
      <p:ext uri="{BB962C8B-B14F-4D97-AF65-F5344CB8AC3E}">
        <p14:creationId xmlns:p14="http://schemas.microsoft.com/office/powerpoint/2010/main" val="174899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5AE9-53D5-4AF2-BE44-3BB511B3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Premiers résultats – les répondants (1)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A76D8FDC-586E-4FE1-8B76-5C7A2F6B6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945390"/>
              </p:ext>
            </p:extLst>
          </p:nvPr>
        </p:nvGraphicFramePr>
        <p:xfrm>
          <a:off x="2581709" y="1531216"/>
          <a:ext cx="6461124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0562">
                  <a:extLst>
                    <a:ext uri="{9D8B030D-6E8A-4147-A177-3AD203B41FA5}">
                      <a16:colId xmlns:a16="http://schemas.microsoft.com/office/drawing/2014/main" val="2300427827"/>
                    </a:ext>
                  </a:extLst>
                </a:gridCol>
                <a:gridCol w="3230562">
                  <a:extLst>
                    <a:ext uri="{9D8B030D-6E8A-4147-A177-3AD203B41FA5}">
                      <a16:colId xmlns:a16="http://schemas.microsoft.com/office/drawing/2014/main" val="378905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Caractéristiques des salariés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 = 1923 salariés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38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Sexe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6975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Femmes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694 (36%)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348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Hommes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1229 (64%)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693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Age 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393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45-49 ans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621 (32%)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834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50-54 ans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651 (34%)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88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55-59 ans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477 (25%)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5028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60 ans et plus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174 (9%)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75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Catégorie socioprofessionnelle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718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Cadres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519 (27%)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1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Professions intermédiaires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544 (28%)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726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Employés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368 (19%)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5372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Ouvriers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492 (26%)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186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07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5AE9-53D5-4AF2-BE44-3BB511B3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Premiers résultats – les répondants (2)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A76D8FDC-586E-4FE1-8B76-5C7A2F6B6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634492"/>
              </p:ext>
            </p:extLst>
          </p:nvPr>
        </p:nvGraphicFramePr>
        <p:xfrm>
          <a:off x="1652155" y="2352098"/>
          <a:ext cx="847133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336">
                  <a:extLst>
                    <a:ext uri="{9D8B030D-6E8A-4147-A177-3AD203B41FA5}">
                      <a16:colId xmlns:a16="http://schemas.microsoft.com/office/drawing/2014/main" val="2300427827"/>
                    </a:ext>
                  </a:extLst>
                </a:gridCol>
                <a:gridCol w="3597998">
                  <a:extLst>
                    <a:ext uri="{9D8B030D-6E8A-4147-A177-3AD203B41FA5}">
                      <a16:colId xmlns:a16="http://schemas.microsoft.com/office/drawing/2014/main" val="378905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Caractéristiques des salariés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</a:rPr>
                        <a:t>N = 1923 salariés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38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Secteurs d’activité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875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Industrie manufact. sf ext-energie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366 (19%)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317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Industrie extractive-énergie-eau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531 (28%)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864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Construction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98 (5%)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224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</a:t>
                      </a:r>
                      <a:r>
                        <a:rPr lang="fr-FR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Comm</a:t>
                      </a:r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-</a:t>
                      </a:r>
                      <a:r>
                        <a:rPr lang="fr-FR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transp</a:t>
                      </a:r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-</a:t>
                      </a:r>
                      <a:r>
                        <a:rPr lang="fr-FR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héberg</a:t>
                      </a:r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-resto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302 (16%)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65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39750" indent="-539750" algn="l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Admin publique –Enseignement / Santé / Action sociale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282 (15%)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706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    Services divers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Segoe UI" panose="020B0502040204020203" pitchFamily="34" charset="0"/>
                        </a:rPr>
                        <a:t>344 (18%)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3901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89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5AE9-53D5-4AF2-BE44-3BB511B3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77183" cy="1826722"/>
          </a:xfrm>
        </p:spPr>
        <p:txBody>
          <a:bodyPr>
            <a:normAutofit fontScale="90000"/>
          </a:bodyPr>
          <a:lstStyle/>
          <a:p>
            <a:r>
              <a:rPr lang="fr-FR" dirty="0"/>
              <a:t>Premiers résultats </a:t>
            </a:r>
            <a:br>
              <a:rPr lang="fr-FR" dirty="0"/>
            </a:br>
            <a:r>
              <a:rPr lang="fr-FR" i="1" dirty="0"/>
              <a:t>Pensez-vous que, dans 2 ans, votre état de santé vous permettrait d’effectuer votre travail actuel ? </a:t>
            </a:r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B981F06-27AC-4986-B1A4-6363313016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428492"/>
              </p:ext>
            </p:extLst>
          </p:nvPr>
        </p:nvGraphicFramePr>
        <p:xfrm>
          <a:off x="301336" y="3429000"/>
          <a:ext cx="40108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937">
                  <a:extLst>
                    <a:ext uri="{9D8B030D-6E8A-4147-A177-3AD203B41FA5}">
                      <a16:colId xmlns:a16="http://schemas.microsoft.com/office/drawing/2014/main" val="4264061993"/>
                    </a:ext>
                  </a:extLst>
                </a:gridCol>
                <a:gridCol w="1194955">
                  <a:extLst>
                    <a:ext uri="{9D8B030D-6E8A-4147-A177-3AD203B41FA5}">
                      <a16:colId xmlns:a16="http://schemas.microsoft.com/office/drawing/2014/main" val="3364443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Oui, c’est à peu près certain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2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Ce n’est pas sûr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0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Non, sans doute 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212581"/>
                  </a:ext>
                </a:extLst>
              </a:tr>
            </a:tbl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69AA476-9E55-4ACD-B9C8-D1F7B877F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96754"/>
              </p:ext>
            </p:extLst>
          </p:nvPr>
        </p:nvGraphicFramePr>
        <p:xfrm>
          <a:off x="4692144" y="2192482"/>
          <a:ext cx="6004647" cy="383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B164B44-9F17-477A-AF78-197963517AF2}"/>
              </a:ext>
            </a:extLst>
          </p:cNvPr>
          <p:cNvSpPr txBox="1"/>
          <p:nvPr/>
        </p:nvSpPr>
        <p:spPr>
          <a:xfrm>
            <a:off x="4135582" y="6148878"/>
            <a:ext cx="732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% de salariés répondant « non / pas sûr » à la question sur les doutes concernant leur capacité de maintien au même poste 2 ans plus tard, en fonction de l'âge et de la CSP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781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5AE9-53D5-4AF2-BE44-3BB511B3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955310"/>
            <a:ext cx="9692640" cy="727544"/>
          </a:xfrm>
        </p:spPr>
        <p:txBody>
          <a:bodyPr>
            <a:noAutofit/>
          </a:bodyPr>
          <a:lstStyle/>
          <a:p>
            <a:r>
              <a:rPr lang="fr-FR" sz="3200" dirty="0" err="1"/>
              <a:t>Sur-risque</a:t>
            </a:r>
            <a:r>
              <a:rPr lang="fr-FR" sz="3200" dirty="0"/>
              <a:t> (OR et IC95%) de répondre « non » ou « pas sûr » à la question sur les doutes concernant leur capacité de maintien au même poste 2 ans plus tard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5D70E0A-5D89-4B04-A0BA-2398BBD5E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406316"/>
            <a:ext cx="9692640" cy="377382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Lorsque le travail présente les caractéristiques suivantes</a:t>
            </a:r>
          </a:p>
          <a:p>
            <a:pPr lvl="1"/>
            <a:r>
              <a:rPr lang="fr-FR" dirty="0"/>
              <a:t>Des contraintes physiques modérées ou élevées</a:t>
            </a:r>
          </a:p>
          <a:p>
            <a:pPr lvl="1"/>
            <a:r>
              <a:rPr lang="fr-FR" dirty="0"/>
              <a:t>Une intensité de travail importante</a:t>
            </a:r>
          </a:p>
          <a:p>
            <a:pPr lvl="1"/>
            <a:r>
              <a:rPr lang="fr-FR" dirty="0"/>
              <a:t>Un manque de ressources psychosociales</a:t>
            </a:r>
          </a:p>
          <a:p>
            <a:pPr lvl="1"/>
            <a:endParaRPr lang="fr-FR" dirty="0"/>
          </a:p>
          <a:p>
            <a:r>
              <a:rPr lang="fr-FR" dirty="0"/>
              <a:t>Lorsque le salarié présente</a:t>
            </a:r>
          </a:p>
          <a:p>
            <a:pPr lvl="1"/>
            <a:r>
              <a:rPr lang="fr-FR" dirty="0"/>
              <a:t>Des plaintes ostéoarticulaires (aux membres supérieurs ou inférieurs, ou au rachis) gênantes dans le travail</a:t>
            </a:r>
          </a:p>
          <a:p>
            <a:pPr lvl="1"/>
            <a:r>
              <a:rPr lang="fr-FR" dirty="0"/>
              <a:t>De l’anxiété ou des problèmes de sommeil gênants dans le travail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50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5AE9-53D5-4AF2-BE44-3BB511B3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8" y="1269956"/>
            <a:ext cx="9692640" cy="727544"/>
          </a:xfrm>
        </p:spPr>
        <p:txBody>
          <a:bodyPr>
            <a:noAutofit/>
          </a:bodyPr>
          <a:lstStyle/>
          <a:p>
            <a:r>
              <a:rPr lang="fr-FR" sz="3200" dirty="0"/>
              <a:t>Pourcentage de salariés répondant « non / pas sûr » à la question sur les doutes concernant leur capacité de maintien au même poste 2 ans plus tard, en fonction du cumul de problèmes de santé gênant dans le travail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32FE891-362B-49A4-90F0-5D23D78F3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538823"/>
              </p:ext>
            </p:extLst>
          </p:nvPr>
        </p:nvGraphicFramePr>
        <p:xfrm>
          <a:off x="2192482" y="2379518"/>
          <a:ext cx="7096991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511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5AE9-53D5-4AF2-BE44-3BB511B3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Nombreuses limites….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B68C2C-1118-4EBC-9CB0-A226EF3C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633728"/>
            <a:ext cx="9692640" cy="4858512"/>
          </a:xfrm>
        </p:spPr>
        <p:txBody>
          <a:bodyPr>
            <a:normAutofit/>
          </a:bodyPr>
          <a:lstStyle/>
          <a:p>
            <a:r>
              <a:rPr lang="fr-FR" dirty="0"/>
              <a:t>Echantillon non représentatif des salariés </a:t>
            </a:r>
            <a:r>
              <a:rPr lang="fr-FR" sz="2800" dirty="0"/>
              <a:t>(non pondérés)</a:t>
            </a:r>
            <a:endParaRPr lang="fr-FR" dirty="0"/>
          </a:p>
          <a:p>
            <a:r>
              <a:rPr lang="fr-FR" dirty="0"/>
              <a:t>C’est une perception des salariés, qu’en est-il de la réalité 2 ans plus tard ?</a:t>
            </a:r>
          </a:p>
          <a:p>
            <a:r>
              <a:rPr lang="fr-FR" dirty="0"/>
              <a:t>Y aurait-il d’autres questions pertinentes pour anticiper le devenir des salariés ?</a:t>
            </a:r>
          </a:p>
          <a:p>
            <a:endParaRPr lang="fr-FR" sz="1400" dirty="0"/>
          </a:p>
          <a:p>
            <a:pPr marL="0" indent="0" algn="ctr">
              <a:buNone/>
            </a:pPr>
            <a:r>
              <a:rPr lang="fr-FR" i="1" dirty="0">
                <a:sym typeface="Wingdings" panose="05000000000000000000" pitchFamily="2" charset="2"/>
              </a:rPr>
              <a:t> Souhait de poursuivre tout en élargissant avec d’autres questions potentiellement intéressantes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94807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328A9B3-B469-42F3-A292-98BF8A65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est le projet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29B668-1C17-4F5E-A16E-7377F34AE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17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5AE9-53D5-4AF2-BE44-3BB511B3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B68C2C-1118-4EBC-9CB0-A226EF3C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633728"/>
            <a:ext cx="9692640" cy="4858512"/>
          </a:xfrm>
        </p:spPr>
        <p:txBody>
          <a:bodyPr>
            <a:norm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ères </a:t>
            </a:r>
            <a:r>
              <a:rPr lang="fr-FR" dirty="0"/>
              <a:t>réflexions en avril en Hauts-de-France</a:t>
            </a:r>
          </a:p>
          <a:p>
            <a:endParaRPr lang="fr-FR" sz="1400" dirty="0"/>
          </a:p>
          <a:p>
            <a:r>
              <a:rPr lang="fr-FR" dirty="0"/>
              <a:t>Motivations  </a:t>
            </a:r>
          </a:p>
          <a:p>
            <a:pPr lvl="1"/>
            <a:r>
              <a:rPr lang="fr-FR" dirty="0"/>
              <a:t>améliorer le recueil sur les questions anticipant les problématiques de maintien en emploi</a:t>
            </a:r>
          </a:p>
          <a:p>
            <a:pPr lvl="1"/>
            <a:r>
              <a:rPr lang="fr-FR" dirty="0"/>
              <a:t>relancer le dispositif </a:t>
            </a:r>
            <a:r>
              <a:rPr lang="fr-FR" dirty="0" err="1"/>
              <a:t>Evrest</a:t>
            </a:r>
            <a:r>
              <a:rPr lang="fr-FR" dirty="0"/>
              <a:t> (salariés nés en octobre)</a:t>
            </a:r>
          </a:p>
          <a:p>
            <a:pPr lvl="1"/>
            <a:r>
              <a:rPr lang="fr-FR" dirty="0"/>
              <a:t>participer à la veille sanitaire</a:t>
            </a:r>
          </a:p>
          <a:p>
            <a:pPr lvl="1"/>
            <a:r>
              <a:rPr lang="fr-FR" dirty="0"/>
              <a:t>obtenir des indicateurs pour la PDP</a:t>
            </a:r>
          </a:p>
          <a:p>
            <a:pPr lvl="1"/>
            <a:r>
              <a:rPr lang="fr-FR" dirty="0"/>
              <a:t>intérêt particulier pour la période de la « </a:t>
            </a:r>
            <a:r>
              <a:rPr lang="fr-FR" dirty="0" err="1"/>
              <a:t>mi-carrière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31907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5AE9-53D5-4AF2-BE44-3BB511B3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B68C2C-1118-4EBC-9CB0-A226EF3C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213810"/>
            <a:ext cx="9692640" cy="4278429"/>
          </a:xfrm>
        </p:spPr>
        <p:txBody>
          <a:bodyPr>
            <a:normAutofit/>
          </a:bodyPr>
          <a:lstStyle/>
          <a:p>
            <a:r>
              <a:rPr lang="fr-FR" dirty="0"/>
              <a:t>Des groupes de réflexion tout au long de l’été</a:t>
            </a:r>
          </a:p>
          <a:p>
            <a:r>
              <a:rPr lang="fr-FR" dirty="0"/>
              <a:t>Mixant différentes régions intéressées</a:t>
            </a:r>
          </a:p>
          <a:p>
            <a:r>
              <a:rPr lang="fr-FR" dirty="0"/>
              <a:t>Aboutissant à un consensus « national »</a:t>
            </a:r>
          </a:p>
          <a:p>
            <a:pPr lvl="1"/>
            <a:r>
              <a:rPr lang="fr-FR" dirty="0"/>
              <a:t>Parfois sous forme de projet « régional »</a:t>
            </a:r>
          </a:p>
          <a:p>
            <a:pPr lvl="1"/>
            <a:r>
              <a:rPr lang="fr-FR" dirty="0"/>
              <a:t>Mais participation libre de chaque équipe, même en l’absence de projet régional (exploitation nationale)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224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13FDA-B2B5-44FC-8785-C74599E1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(3)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FCAC3B-F6BD-4F76-935A-EED768E2F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826" y="2327195"/>
            <a:ext cx="786439" cy="1110908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A006F29A-E9AD-43B5-AEEA-B9639BE9C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57003" y="2342552"/>
            <a:ext cx="534521" cy="4612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095409-0610-474E-B294-92ADC6B74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13098" y="2848998"/>
            <a:ext cx="627582" cy="580513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393C4813-58F5-426E-A16F-CD32E6FEB9F2}"/>
              </a:ext>
            </a:extLst>
          </p:cNvPr>
          <p:cNvSpPr/>
          <p:nvPr/>
        </p:nvSpPr>
        <p:spPr>
          <a:xfrm rot="15912038">
            <a:off x="1445788" y="2649531"/>
            <a:ext cx="1852749" cy="2314715"/>
          </a:xfrm>
          <a:prstGeom prst="arc">
            <a:avLst>
              <a:gd name="adj1" fmla="val 16200000"/>
              <a:gd name="adj2" fmla="val 21499300"/>
            </a:avLst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8D96C13A-7630-44C2-8DD4-2F5947152A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74293" y="4078704"/>
            <a:ext cx="1149399" cy="129506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D7022D7-7942-43F7-ABA8-B762D801881D}"/>
              </a:ext>
            </a:extLst>
          </p:cNvPr>
          <p:cNvSpPr txBox="1"/>
          <p:nvPr/>
        </p:nvSpPr>
        <p:spPr>
          <a:xfrm>
            <a:off x="216532" y="5199921"/>
            <a:ext cx="184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9237A"/>
                </a:solidFill>
              </a:rPr>
              <a:t>VIP / EMA / VMC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CEB84D0-335B-479C-9FD5-347E9198F756}"/>
              </a:ext>
            </a:extLst>
          </p:cNvPr>
          <p:cNvSpPr txBox="1"/>
          <p:nvPr/>
        </p:nvSpPr>
        <p:spPr>
          <a:xfrm>
            <a:off x="4693474" y="2456454"/>
            <a:ext cx="534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+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E346FAD-45DB-4846-8F80-17896606AB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340096" y="4840826"/>
            <a:ext cx="1511808" cy="1511808"/>
          </a:xfrm>
          <a:prstGeom prst="rect">
            <a:avLst/>
          </a:pr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1E7C5C02-92C4-4A08-8C13-5A3149FFD8D4}"/>
              </a:ext>
            </a:extLst>
          </p:cNvPr>
          <p:cNvSpPr/>
          <p:nvPr/>
        </p:nvSpPr>
        <p:spPr>
          <a:xfrm rot="2454551">
            <a:off x="5920176" y="3876075"/>
            <a:ext cx="533541" cy="1929502"/>
          </a:xfrm>
          <a:prstGeom prst="arc">
            <a:avLst>
              <a:gd name="adj1" fmla="val 16200000"/>
              <a:gd name="adj2" fmla="val 21499300"/>
            </a:avLst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7A01F94-2FDD-47C0-A4B8-5D7CCA2E5D81}"/>
              </a:ext>
            </a:extLst>
          </p:cNvPr>
          <p:cNvSpPr txBox="1"/>
          <p:nvPr/>
        </p:nvSpPr>
        <p:spPr>
          <a:xfrm>
            <a:off x="6876288" y="4553590"/>
            <a:ext cx="407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Contact des salariés 2 ans plus tard :</a:t>
            </a:r>
          </a:p>
          <a:p>
            <a:pPr algn="ctr"/>
            <a:r>
              <a:rPr lang="fr-FR" b="1" dirty="0"/>
              <a:t>quel devenir ?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AAD044F-97E6-484B-BB0F-6D28266FB5D7}"/>
              </a:ext>
            </a:extLst>
          </p:cNvPr>
          <p:cNvSpPr txBox="1"/>
          <p:nvPr/>
        </p:nvSpPr>
        <p:spPr>
          <a:xfrm>
            <a:off x="4738216" y="6345248"/>
            <a:ext cx="262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Assistantes / Cellules PDP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54C3D6-3808-4731-90FB-A8E3285C7EE6}"/>
              </a:ext>
            </a:extLst>
          </p:cNvPr>
          <p:cNvSpPr txBox="1"/>
          <p:nvPr/>
        </p:nvSpPr>
        <p:spPr>
          <a:xfrm>
            <a:off x="2410479" y="1372178"/>
            <a:ext cx="2384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Salarié 40-49 ans</a:t>
            </a:r>
          </a:p>
          <a:p>
            <a:pPr algn="ctr"/>
            <a:r>
              <a:rPr lang="fr-FR" sz="2400" b="1" dirty="0"/>
              <a:t>né en octobre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1387FDA-DADF-443E-88CC-3101115A09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2148" y="3587400"/>
            <a:ext cx="3925716" cy="359857"/>
          </a:xfrm>
          <a:prstGeom prst="rect">
            <a:avLst/>
          </a:prstGeom>
          <a:solidFill>
            <a:schemeClr val="accent3">
              <a:alpha val="76000"/>
            </a:schemeClr>
          </a:solidFill>
          <a:ln>
            <a:solidFill>
              <a:srgbClr val="FFC000"/>
            </a:solidFill>
          </a:ln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Zoom de diapositive 9">
                <a:extLst>
                  <a:ext uri="{FF2B5EF4-FFF2-40B4-BE49-F238E27FC236}">
                    <a16:creationId xmlns:a16="http://schemas.microsoft.com/office/drawing/2014/main" id="{925B6C26-0795-4BBF-8708-9557E899B1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0049054"/>
                  </p:ext>
                </p:extLst>
              </p:nvPr>
            </p:nvGraphicFramePr>
            <p:xfrm>
              <a:off x="5812148" y="1108095"/>
              <a:ext cx="4265428" cy="2399303"/>
            </p:xfrm>
            <a:graphic>
              <a:graphicData uri="http://schemas.microsoft.com/office/powerpoint/2016/slidezoom">
                <pslz:sldZm>
                  <pslz:sldZmObj sldId="296" cId="1137863456">
                    <pslz:zmPr id="{D2AA2401-D9C0-4780-98DF-622BEE715596}" returnToParent="0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65428" cy="239930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Zoom de diapositive 9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925B6C26-0795-4BBF-8708-9557E899B1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12148" y="1108095"/>
                <a:ext cx="4265428" cy="239930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Zoom de diapositive 8">
                <a:extLst>
                  <a:ext uri="{FF2B5EF4-FFF2-40B4-BE49-F238E27FC236}">
                    <a16:creationId xmlns:a16="http://schemas.microsoft.com/office/drawing/2014/main" id="{EB061731-D1E6-4688-A7CD-44664F9CAB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9428772"/>
                  </p:ext>
                </p:extLst>
              </p:nvPr>
            </p:nvGraphicFramePr>
            <p:xfrm>
              <a:off x="7409148" y="5151480"/>
              <a:ext cx="3048000" cy="1714500"/>
            </p:xfrm>
            <a:graphic>
              <a:graphicData uri="http://schemas.microsoft.com/office/powerpoint/2016/slidezoom">
                <pslz:sldZm>
                  <pslz:sldZmObj sldId="297" cId="2192769927">
                    <pslz:zmPr id="{EDB23FB4-D27A-4C4F-8DCD-C9648BD7501C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Zoom de diapositive 8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EB061731-D1E6-4688-A7CD-44664F9CAB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09148" y="515148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23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20" grpId="0" animBg="1"/>
      <p:bldP spid="21" grpId="0"/>
      <p:bldP spid="2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328A9B3-B469-42F3-A292-98BF8A65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Evrest</a:t>
            </a:r>
            <a:r>
              <a:rPr lang="fr-FR" dirty="0"/>
              <a:t>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29B668-1C17-4F5E-A16E-7377F34AE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Evolutions et relations en santé au travail</a:t>
            </a:r>
          </a:p>
        </p:txBody>
      </p:sp>
    </p:spTree>
    <p:extLst>
      <p:ext uri="{BB962C8B-B14F-4D97-AF65-F5344CB8AC3E}">
        <p14:creationId xmlns:p14="http://schemas.microsoft.com/office/powerpoint/2010/main" val="255866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B7B3268-53FE-484C-BC58-1C34BA837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4" y="570297"/>
            <a:ext cx="10001250" cy="64579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B6C4B0-E42B-4D04-B33D-2293F203C1D0}"/>
              </a:ext>
            </a:extLst>
          </p:cNvPr>
          <p:cNvSpPr txBox="1"/>
          <p:nvPr/>
        </p:nvSpPr>
        <p:spPr>
          <a:xfrm>
            <a:off x="1118937" y="52939"/>
            <a:ext cx="531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Questionnaire complémentaire initial 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13786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A178D38-157B-48A3-AAEC-480B41A7F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31" y="130422"/>
            <a:ext cx="8301789" cy="65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6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13FDA-B2B5-44FC-8785-C74599E1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(4)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3EC11F-5E7A-49D0-A96F-93A2ECAC4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6" y="2123364"/>
            <a:ext cx="9991986" cy="465945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exploitations statistiques viseront à répondre au minimum aux questions suivantes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Liens entre ces questions et la santé ?</a:t>
            </a:r>
          </a:p>
          <a:p>
            <a:pPr lvl="1"/>
            <a:r>
              <a:rPr lang="fr-FR" dirty="0"/>
              <a:t>Liens entre ces questions et les </a:t>
            </a:r>
            <a:r>
              <a:rPr lang="fr-FR" dirty="0" err="1"/>
              <a:t>CdT</a:t>
            </a:r>
            <a:r>
              <a:rPr lang="fr-FR" dirty="0"/>
              <a:t> ?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Liens entre ces questions et le devenir des salariés ?</a:t>
            </a:r>
          </a:p>
          <a:p>
            <a:pPr lvl="1"/>
            <a:r>
              <a:rPr lang="fr-FR" dirty="0"/>
              <a:t>Liens entre les </a:t>
            </a:r>
            <a:r>
              <a:rPr lang="fr-FR" dirty="0" err="1"/>
              <a:t>CdT</a:t>
            </a:r>
            <a:r>
              <a:rPr lang="fr-FR" dirty="0"/>
              <a:t> à la </a:t>
            </a:r>
            <a:r>
              <a:rPr lang="fr-FR" dirty="0" err="1"/>
              <a:t>mi-carrière</a:t>
            </a:r>
            <a:r>
              <a:rPr lang="fr-FR" dirty="0"/>
              <a:t> et le devenir des salariés ?</a:t>
            </a:r>
          </a:p>
          <a:p>
            <a:pPr lvl="1"/>
            <a:r>
              <a:rPr lang="fr-FR" dirty="0"/>
              <a:t>Liens entre la santé à la </a:t>
            </a:r>
            <a:r>
              <a:rPr lang="fr-FR" dirty="0" err="1"/>
              <a:t>mi-carrière</a:t>
            </a:r>
            <a:r>
              <a:rPr lang="fr-FR" dirty="0"/>
              <a:t> et le devenir des salariés ?</a:t>
            </a:r>
          </a:p>
          <a:p>
            <a:pPr lvl="1"/>
            <a:r>
              <a:rPr lang="fr-FR" dirty="0"/>
              <a:t>Liens entre santé x </a:t>
            </a:r>
            <a:r>
              <a:rPr lang="fr-FR" dirty="0" err="1"/>
              <a:t>CdT</a:t>
            </a:r>
            <a:r>
              <a:rPr lang="fr-FR" dirty="0"/>
              <a:t> à la </a:t>
            </a:r>
            <a:r>
              <a:rPr lang="fr-FR" dirty="0" err="1"/>
              <a:t>mi-carrière</a:t>
            </a:r>
            <a:r>
              <a:rPr lang="fr-FR" dirty="0"/>
              <a:t> et devenir des salariés ?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287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37F62-84BE-458E-9243-17E7F5E0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L’agenda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DC29377-D028-4541-BF32-762CEF0E26EC}"/>
              </a:ext>
            </a:extLst>
          </p:cNvPr>
          <p:cNvSpPr/>
          <p:nvPr/>
        </p:nvSpPr>
        <p:spPr>
          <a:xfrm>
            <a:off x="906503" y="5455230"/>
            <a:ext cx="10048009" cy="529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5E7780-5B7B-41A5-925D-C47523E0BC50}"/>
              </a:ext>
            </a:extLst>
          </p:cNvPr>
          <p:cNvSpPr txBox="1"/>
          <p:nvPr/>
        </p:nvSpPr>
        <p:spPr>
          <a:xfrm>
            <a:off x="332513" y="3168346"/>
            <a:ext cx="2576939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lvl="1" algn="ctr"/>
            <a:r>
              <a:rPr lang="fr-FR" b="1" dirty="0"/>
              <a:t>Réunions préparatoires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DC54D8-4C9E-4828-BBC9-0CFF1FC88A7D}"/>
              </a:ext>
            </a:extLst>
          </p:cNvPr>
          <p:cNvSpPr txBox="1"/>
          <p:nvPr/>
        </p:nvSpPr>
        <p:spPr>
          <a:xfrm>
            <a:off x="1557900" y="2243807"/>
            <a:ext cx="396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Présentation du projet</a:t>
            </a:r>
          </a:p>
          <a:p>
            <a:pPr algn="ctr"/>
            <a:r>
              <a:rPr lang="fr-FR" dirty="0"/>
              <a:t>(info via les référents régionaux  </a:t>
            </a:r>
            <a:r>
              <a:rPr lang="fr-FR" dirty="0" err="1"/>
              <a:t>Evrest</a:t>
            </a:r>
            <a:r>
              <a:rPr lang="fr-FR" dirty="0"/>
              <a:t>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A38F538-58AF-4ED3-AA1C-C113B863492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620983" y="3537678"/>
            <a:ext cx="0" cy="2031852"/>
          </a:xfrm>
          <a:prstGeom prst="straightConnector1">
            <a:avLst/>
          </a:prstGeom>
          <a:ln w="476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B686C92-3CFE-4399-8350-DF1BE7EEED83}"/>
              </a:ext>
            </a:extLst>
          </p:cNvPr>
          <p:cNvSpPr txBox="1"/>
          <p:nvPr/>
        </p:nvSpPr>
        <p:spPr>
          <a:xfrm>
            <a:off x="447353" y="4723516"/>
            <a:ext cx="2348349" cy="3722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Eté / automne 2023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5C389A2-1FB8-43BF-BF90-37149D684B90}"/>
              </a:ext>
            </a:extLst>
          </p:cNvPr>
          <p:cNvCxnSpPr>
            <a:cxnSpLocks/>
          </p:cNvCxnSpPr>
          <p:nvPr/>
        </p:nvCxnSpPr>
        <p:spPr>
          <a:xfrm>
            <a:off x="3550228" y="2919848"/>
            <a:ext cx="10390" cy="2646217"/>
          </a:xfrm>
          <a:prstGeom prst="straightConnector1">
            <a:avLst/>
          </a:prstGeom>
          <a:ln w="476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A9859FC-4358-4A66-824D-F271488D86A9}"/>
              </a:ext>
            </a:extLst>
          </p:cNvPr>
          <p:cNvSpPr txBox="1"/>
          <p:nvPr/>
        </p:nvSpPr>
        <p:spPr>
          <a:xfrm>
            <a:off x="2672927" y="4397064"/>
            <a:ext cx="1742212" cy="3722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Nov</a:t>
            </a:r>
            <a:r>
              <a:rPr lang="fr-FR" dirty="0"/>
              <a:t> / </a:t>
            </a:r>
            <a:r>
              <a:rPr lang="fr-FR" dirty="0" err="1"/>
              <a:t>déc</a:t>
            </a:r>
            <a:r>
              <a:rPr lang="fr-FR" dirty="0"/>
              <a:t> 2023</a:t>
            </a:r>
          </a:p>
        </p:txBody>
      </p:sp>
      <p:sp>
        <p:nvSpPr>
          <p:cNvPr id="13" name="Accolade ouvrante 12">
            <a:extLst>
              <a:ext uri="{FF2B5EF4-FFF2-40B4-BE49-F238E27FC236}">
                <a16:creationId xmlns:a16="http://schemas.microsoft.com/office/drawing/2014/main" id="{224BA1ED-494B-4B25-A28C-DBF11EF9575B}"/>
              </a:ext>
            </a:extLst>
          </p:cNvPr>
          <p:cNvSpPr/>
          <p:nvPr/>
        </p:nvSpPr>
        <p:spPr>
          <a:xfrm rot="5400000">
            <a:off x="5425815" y="3860163"/>
            <a:ext cx="467529" cy="2895599"/>
          </a:xfrm>
          <a:prstGeom prst="leftBrac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ccolade ouvrante 13">
            <a:extLst>
              <a:ext uri="{FF2B5EF4-FFF2-40B4-BE49-F238E27FC236}">
                <a16:creationId xmlns:a16="http://schemas.microsoft.com/office/drawing/2014/main" id="{59F13ACC-0063-4E7E-8E72-9D25A7CBC771}"/>
              </a:ext>
            </a:extLst>
          </p:cNvPr>
          <p:cNvSpPr/>
          <p:nvPr/>
        </p:nvSpPr>
        <p:spPr>
          <a:xfrm rot="5400000">
            <a:off x="8404546" y="3856698"/>
            <a:ext cx="467529" cy="2895599"/>
          </a:xfrm>
          <a:prstGeom prst="leftBrac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B95D4DE-03AF-4EA3-B99D-202ED65794FE}"/>
              </a:ext>
            </a:extLst>
          </p:cNvPr>
          <p:cNvSpPr txBox="1"/>
          <p:nvPr/>
        </p:nvSpPr>
        <p:spPr>
          <a:xfrm>
            <a:off x="4565071" y="3895419"/>
            <a:ext cx="22028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Visites éligibles des 40-49 ans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2024-2025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5E3A56-79B5-424A-8C73-C3C367144B7B}"/>
              </a:ext>
            </a:extLst>
          </p:cNvPr>
          <p:cNvSpPr txBox="1"/>
          <p:nvPr/>
        </p:nvSpPr>
        <p:spPr>
          <a:xfrm>
            <a:off x="7540338" y="4143069"/>
            <a:ext cx="22028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Suivi à 2 ans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2026-2027</a:t>
            </a:r>
          </a:p>
        </p:txBody>
      </p:sp>
    </p:spTree>
    <p:extLst>
      <p:ext uri="{BB962C8B-B14F-4D97-AF65-F5344CB8AC3E}">
        <p14:creationId xmlns:p14="http://schemas.microsoft.com/office/powerpoint/2010/main" val="59083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328A9B3-B469-42F3-A292-98BF8A65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participer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29B668-1C17-4F5E-A16E-7377F34AE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400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6BCB3-8F09-4011-9211-FFDD94FB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participer à </a:t>
            </a:r>
            <a:r>
              <a:rPr lang="fr-FR" dirty="0" err="1"/>
              <a:t>Evrest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A8F483-B00C-4B22-91D7-C391659D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888166"/>
            <a:ext cx="9692640" cy="3291972"/>
          </a:xfrm>
        </p:spPr>
        <p:txBody>
          <a:bodyPr/>
          <a:lstStyle/>
          <a:p>
            <a:r>
              <a:rPr lang="fr-FR" dirty="0"/>
              <a:t>Plus d’info sur : </a:t>
            </a:r>
            <a:br>
              <a:rPr lang="fr-FR" dirty="0">
                <a:hlinkClick r:id="rId2"/>
              </a:rPr>
            </a:br>
            <a:r>
              <a:rPr lang="fr-FR" dirty="0">
                <a:hlinkClick r:id="rId2"/>
              </a:rPr>
              <a:t>http://evrest.istnf.fr/page-0-0-0.html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S’inscrire au dispositif </a:t>
            </a:r>
            <a:r>
              <a:rPr lang="fr-FR" dirty="0" err="1"/>
              <a:t>Evrest</a:t>
            </a:r>
            <a:r>
              <a:rPr lang="fr-FR" dirty="0"/>
              <a:t> si ce n’est pas déjà fait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5D6A5C-3FF5-4478-9D62-CD532A1BE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99" y="5317683"/>
            <a:ext cx="1685953" cy="6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39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1D63D09-C837-4342-90EB-DECCFB74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13094"/>
            <a:ext cx="5560399" cy="1341120"/>
          </a:xfrm>
        </p:spPr>
        <p:txBody>
          <a:bodyPr>
            <a:normAutofit fontScale="90000"/>
          </a:bodyPr>
          <a:lstStyle/>
          <a:p>
            <a:r>
              <a:rPr lang="fr-FR" dirty="0"/>
              <a:t>Un questionnaire spécifique complémentaire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2799884-D20B-49E6-87F8-A53F32A3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89" y="2316480"/>
            <a:ext cx="4691835" cy="386365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Nécessité de repérage des salariés concernés en amont de la consultation</a:t>
            </a:r>
          </a:p>
          <a:p>
            <a:endParaRPr lang="fr-FR" dirty="0"/>
          </a:p>
          <a:p>
            <a:r>
              <a:rPr lang="fr-FR" dirty="0"/>
              <a:t>Papier </a:t>
            </a:r>
            <a:r>
              <a:rPr lang="fr-FR" dirty="0">
                <a:sym typeface="Wingdings" panose="05000000000000000000" pitchFamily="2" charset="2"/>
              </a:rPr>
              <a:t> questions à poser après l’auto-questionnaire « travail » ou après les questions « santé »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Identification du questionnaire (indépendant +++) 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36D88F-71AB-44A2-8D8B-839FA34E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998" y="0"/>
            <a:ext cx="4676775" cy="6638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4C1303-CAEF-473D-96E5-15B0F57E4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296" y="2705100"/>
            <a:ext cx="4219575" cy="4152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1378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F7C6D-9E84-4D2B-94FD-48125CCC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en fin du pavé « santé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266500-59FA-4475-8B97-064424E7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361720-D77C-4C3E-A3CC-66C1B4745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78" y="1646937"/>
            <a:ext cx="10344150" cy="475675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26E4251-1FA3-43D9-8102-B878EFE1EA39}"/>
              </a:ext>
            </a:extLst>
          </p:cNvPr>
          <p:cNvSpPr/>
          <p:nvPr/>
        </p:nvSpPr>
        <p:spPr>
          <a:xfrm>
            <a:off x="381000" y="4362450"/>
            <a:ext cx="3228975" cy="8001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394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F7C6D-9E84-4D2B-94FD-48125CCC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en fin du pavé « santé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14D001-437C-4839-8B0A-A508CD2C3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62"/>
          <a:stretch/>
        </p:blipFill>
        <p:spPr>
          <a:xfrm>
            <a:off x="12192" y="1866899"/>
            <a:ext cx="12192000" cy="416303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26E4251-1FA3-43D9-8102-B878EFE1EA39}"/>
              </a:ext>
            </a:extLst>
          </p:cNvPr>
          <p:cNvSpPr/>
          <p:nvPr/>
        </p:nvSpPr>
        <p:spPr>
          <a:xfrm>
            <a:off x="7905249" y="2047373"/>
            <a:ext cx="714375" cy="47230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11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9B7C6-B25A-44EE-BA5E-DD2F1210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Nouveau pavé d’export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0C99D-5295-4ECC-9EB1-083833EA0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F786C5-26CD-4194-B9DD-6A9764F5D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78" y="3118801"/>
            <a:ext cx="9810750" cy="22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8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2E797-D7BA-4233-86D0-9B050063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L’observatoire </a:t>
            </a:r>
            <a:r>
              <a:rPr lang="fr-FR" dirty="0" err="1"/>
              <a:t>Evrest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8E779F-2CBA-4293-BB74-92001F58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520688"/>
            <a:ext cx="9692640" cy="5156838"/>
          </a:xfrm>
        </p:spPr>
        <p:txBody>
          <a:bodyPr>
            <a:normAutofit fontScale="70000" lnSpcReduction="20000"/>
          </a:bodyPr>
          <a:lstStyle/>
          <a:p>
            <a:pPr marL="354013" indent="-354013">
              <a:buFont typeface="Arial" panose="020B0604020202020204" pitchFamily="34" charset="0"/>
              <a:buChar char="•"/>
            </a:pPr>
            <a:endParaRPr lang="fr-FR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fr-FR" dirty="0"/>
              <a:t>Dispositif pérenne de veille sur le travail et la santé 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fr-FR" dirty="0"/>
              <a:t>A disposition des équipes santé travail depuis 2008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fr-FR" dirty="0"/>
              <a:t>Conçu par des médecins du travail et des chercheurs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fr-FR" dirty="0"/>
              <a:t>S’appuyant sur un questionnaire court – réponses basées sur le ressenti des salariés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fr-FR" dirty="0"/>
          </a:p>
          <a:p>
            <a:pPr marL="354013" indent="-354013">
              <a:buFont typeface="Arial" panose="020B0604020202020204" pitchFamily="34" charset="0"/>
              <a:buChar char="•"/>
            </a:pPr>
            <a:r>
              <a:rPr lang="fr-FR" dirty="0"/>
              <a:t>Double objectif</a:t>
            </a:r>
          </a:p>
          <a:p>
            <a:pPr marL="610045" lvl="1" indent="-354013">
              <a:buSzPct val="50000"/>
              <a:buFont typeface="Courier New" panose="02070309020205020404" pitchFamily="49" charset="0"/>
              <a:buChar char="o"/>
            </a:pPr>
            <a:r>
              <a:rPr lang="fr-FR" dirty="0"/>
              <a:t>Exploitations nationales / régionales (références, travaux de recherche, veille)</a:t>
            </a:r>
          </a:p>
          <a:p>
            <a:pPr marL="610045" lvl="1" indent="-354013">
              <a:buSzPct val="50000"/>
              <a:buFont typeface="Courier New" panose="02070309020205020404" pitchFamily="49" charset="0"/>
              <a:buChar char="o"/>
            </a:pPr>
            <a:r>
              <a:rPr lang="fr-FR" dirty="0"/>
              <a:t>Exploitations à l’échelle de l’entreprise, d’un secteur, d’un métier</a:t>
            </a:r>
          </a:p>
          <a:p>
            <a:pPr marL="354013" indent="-354013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Contribue à la veille sanitaire (PST4)</a:t>
            </a:r>
          </a:p>
        </p:txBody>
      </p:sp>
    </p:spTree>
    <p:extLst>
      <p:ext uri="{BB962C8B-B14F-4D97-AF65-F5344CB8AC3E}">
        <p14:creationId xmlns:p14="http://schemas.microsoft.com/office/powerpoint/2010/main" val="4211275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2A0A1D-936F-4C27-A344-0093D617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641295"/>
            <a:ext cx="9692640" cy="727544"/>
          </a:xfrm>
        </p:spPr>
        <p:txBody>
          <a:bodyPr>
            <a:normAutofit fontScale="90000"/>
          </a:bodyPr>
          <a:lstStyle/>
          <a:p>
            <a:r>
              <a:rPr lang="fr-FR" dirty="0"/>
              <a:t>La liste des salariés à rappeler, avec la date de l’entretien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F5625D-D684-4A41-8C6F-19ADD723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635" y="1666875"/>
            <a:ext cx="6112729" cy="3128962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9B79F64-FA4E-45A1-9B2D-5D8FF085DD24}"/>
              </a:ext>
            </a:extLst>
          </p:cNvPr>
          <p:cNvCxnSpPr>
            <a:cxnSpLocks/>
          </p:cNvCxnSpPr>
          <p:nvPr/>
        </p:nvCxnSpPr>
        <p:spPr>
          <a:xfrm flipH="1" flipV="1">
            <a:off x="5305806" y="3788570"/>
            <a:ext cx="990219" cy="158353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26DC3EA-D105-4B11-935E-44E82306825D}"/>
              </a:ext>
            </a:extLst>
          </p:cNvPr>
          <p:cNvSpPr txBox="1"/>
          <p:nvPr/>
        </p:nvSpPr>
        <p:spPr>
          <a:xfrm>
            <a:off x="5029200" y="5372100"/>
            <a:ext cx="2476499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Penser à trier la colonne (dates croissantes)</a:t>
            </a:r>
          </a:p>
        </p:txBody>
      </p:sp>
    </p:spTree>
    <p:extLst>
      <p:ext uri="{BB962C8B-B14F-4D97-AF65-F5344CB8AC3E}">
        <p14:creationId xmlns:p14="http://schemas.microsoft.com/office/powerpoint/2010/main" val="42877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A0F23-8C5E-4245-81EF-DB53636D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677862"/>
            <a:ext cx="9692640" cy="727544"/>
          </a:xfrm>
        </p:spPr>
        <p:txBody>
          <a:bodyPr>
            <a:normAutofit fontScale="90000"/>
          </a:bodyPr>
          <a:lstStyle/>
          <a:p>
            <a:r>
              <a:rPr lang="fr-FR" dirty="0"/>
              <a:t>Saisir l’information sur la situation du salarié </a:t>
            </a:r>
            <a:br>
              <a:rPr lang="fr-FR" dirty="0"/>
            </a:br>
            <a:r>
              <a:rPr lang="fr-FR" dirty="0"/>
              <a:t>2 ans plus tard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B3C5068-7344-4477-A108-E09AF5F0E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902" y="1520825"/>
            <a:ext cx="9434009" cy="4659313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BAE996C-E8B2-486C-9211-1987D02DE62C}"/>
              </a:ext>
            </a:extLst>
          </p:cNvPr>
          <p:cNvCxnSpPr>
            <a:cxnSpLocks/>
          </p:cNvCxnSpPr>
          <p:nvPr/>
        </p:nvCxnSpPr>
        <p:spPr>
          <a:xfrm flipV="1">
            <a:off x="933450" y="1762125"/>
            <a:ext cx="1190625" cy="133350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37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56E40-E3CD-44DA-8635-458A99B3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619125"/>
            <a:ext cx="9692640" cy="727544"/>
          </a:xfrm>
        </p:spPr>
        <p:txBody>
          <a:bodyPr>
            <a:normAutofit fontScale="90000"/>
          </a:bodyPr>
          <a:lstStyle/>
          <a:p>
            <a:r>
              <a:rPr lang="fr-FR" dirty="0"/>
              <a:t>Recherche la fiche à compléter avec le numéro de salarié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C3C92-81D7-4862-A60B-F233EEDA5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73160E-9B70-437C-8FDF-1262075BC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520688"/>
            <a:ext cx="10248900" cy="516255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377F845-8755-476E-B875-0445F3240D26}"/>
              </a:ext>
            </a:extLst>
          </p:cNvPr>
          <p:cNvSpPr/>
          <p:nvPr/>
        </p:nvSpPr>
        <p:spPr>
          <a:xfrm>
            <a:off x="1068705" y="4270917"/>
            <a:ext cx="5270577" cy="5749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3ABB289-946D-4C39-8FA8-0A155BE2898B}"/>
              </a:ext>
            </a:extLst>
          </p:cNvPr>
          <p:cNvCxnSpPr>
            <a:cxnSpLocks/>
          </p:cNvCxnSpPr>
          <p:nvPr/>
        </p:nvCxnSpPr>
        <p:spPr>
          <a:xfrm flipH="1">
            <a:off x="8229601" y="4558379"/>
            <a:ext cx="1494262" cy="151903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379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588EC-FB15-4722-A0C5-42A245E5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on va modifier la saisie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0C2793-A6CE-4649-94B3-9E4CA4A5F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1CDF72-7A8E-47DC-89F6-06C564D9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1377193"/>
            <a:ext cx="12192000" cy="5480807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5DE63B4-CB36-4142-B3C4-D7B6C3D2E5BE}"/>
              </a:ext>
            </a:extLst>
          </p:cNvPr>
          <p:cNvCxnSpPr>
            <a:cxnSpLocks/>
          </p:cNvCxnSpPr>
          <p:nvPr/>
        </p:nvCxnSpPr>
        <p:spPr>
          <a:xfrm>
            <a:off x="501805" y="4672361"/>
            <a:ext cx="100362" cy="181987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29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610D97E-9E80-4395-8627-4ABCBFF54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62"/>
          <a:stretch/>
        </p:blipFill>
        <p:spPr>
          <a:xfrm>
            <a:off x="0" y="1835028"/>
            <a:ext cx="12192000" cy="41630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4F7C6D-9E84-4D2B-94FD-48125CCC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en fin du pavé « santé »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481A9F4-E4D5-49E3-A681-C416AFB0EA3B}"/>
              </a:ext>
            </a:extLst>
          </p:cNvPr>
          <p:cNvSpPr/>
          <p:nvPr/>
        </p:nvSpPr>
        <p:spPr>
          <a:xfrm>
            <a:off x="4000500" y="3916543"/>
            <a:ext cx="771525" cy="47448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C3E8B4FD-9123-43F2-9522-C5788AD665A2}"/>
              </a:ext>
            </a:extLst>
          </p:cNvPr>
          <p:cNvSpPr/>
          <p:nvPr/>
        </p:nvSpPr>
        <p:spPr>
          <a:xfrm>
            <a:off x="3710569" y="4574855"/>
            <a:ext cx="380168" cy="1176241"/>
          </a:xfrm>
          <a:prstGeom prst="leftBrace">
            <a:avLst>
              <a:gd name="adj1" fmla="val 8333"/>
              <a:gd name="adj2" fmla="val 49309"/>
            </a:avLst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566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813FDA-B2B5-44FC-8785-C74599E1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charge de travail ?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8D96C13A-7630-44C2-8DD4-2F5947152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98037" y="2356479"/>
            <a:ext cx="1149399" cy="129506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D7022D7-7942-43F7-ABA8-B762D801881D}"/>
              </a:ext>
            </a:extLst>
          </p:cNvPr>
          <p:cNvSpPr txBox="1"/>
          <p:nvPr/>
        </p:nvSpPr>
        <p:spPr>
          <a:xfrm>
            <a:off x="2704048" y="3429000"/>
            <a:ext cx="195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9237A"/>
                </a:solidFill>
              </a:rPr>
              <a:t>VIP / EMA / VMC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E346FAD-45DB-4846-8F80-17896606AB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15072" y="2377591"/>
            <a:ext cx="1267968" cy="126796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AAD044F-97E6-484B-BB0F-6D28266FB5D7}"/>
              </a:ext>
            </a:extLst>
          </p:cNvPr>
          <p:cNvSpPr txBox="1"/>
          <p:nvPr/>
        </p:nvSpPr>
        <p:spPr>
          <a:xfrm>
            <a:off x="6998209" y="3645559"/>
            <a:ext cx="298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Assistantes / cellules PDP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EA5505-8056-43D2-826B-B1E0FE04F6D6}"/>
              </a:ext>
            </a:extLst>
          </p:cNvPr>
          <p:cNvSpPr txBox="1"/>
          <p:nvPr/>
        </p:nvSpPr>
        <p:spPr>
          <a:xfrm>
            <a:off x="2596896" y="1951095"/>
            <a:ext cx="212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2024-2025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33E0249-37EE-4AAB-8F6C-4CA23FFF7C51}"/>
              </a:ext>
            </a:extLst>
          </p:cNvPr>
          <p:cNvSpPr txBox="1"/>
          <p:nvPr/>
        </p:nvSpPr>
        <p:spPr>
          <a:xfrm>
            <a:off x="7284719" y="1995184"/>
            <a:ext cx="212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2026-2027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783C09-AA3B-46D0-95B3-752FFA0F76CD}"/>
              </a:ext>
            </a:extLst>
          </p:cNvPr>
          <p:cNvSpPr txBox="1"/>
          <p:nvPr/>
        </p:nvSpPr>
        <p:spPr>
          <a:xfrm>
            <a:off x="1070811" y="3980325"/>
            <a:ext cx="5025189" cy="1477328"/>
          </a:xfrm>
          <a:prstGeom prst="rect">
            <a:avLst/>
          </a:prstGeom>
          <a:noFill/>
          <a:ln w="12700">
            <a:solidFill>
              <a:srgbClr val="C923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ym typeface="Wingdings" panose="05000000000000000000" pitchFamily="2" charset="2"/>
              </a:rPr>
              <a:t>HYPOTHESE  BASE = 8 000 salariés</a:t>
            </a:r>
          </a:p>
          <a:p>
            <a:pPr marL="354013" indent="-354013" algn="ctr"/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 Chaque année, 10/43</a:t>
            </a:r>
            <a:r>
              <a:rPr lang="fr-FR" baseline="30000" dirty="0"/>
              <a:t>è</a:t>
            </a:r>
            <a:r>
              <a:rPr lang="fr-FR" dirty="0"/>
              <a:t> ont 40 à 49 ans = 1860</a:t>
            </a:r>
          </a:p>
          <a:p>
            <a:pPr marL="354013" indent="-354013" algn="ctr"/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 Parmi eux, 1/12 nés en octobre = 155</a:t>
            </a:r>
          </a:p>
          <a:p>
            <a:pPr marL="354013" indent="-354013" algn="ctr">
              <a:buFont typeface="Wingdings" panose="05000000000000000000" pitchFamily="2" charset="2"/>
              <a:buChar char="à"/>
            </a:pPr>
            <a:r>
              <a:rPr lang="fr-FR" dirty="0"/>
              <a:t>Si 1 visite tous les 5 ans = 31</a:t>
            </a:r>
          </a:p>
          <a:p>
            <a:pPr algn="ctr"/>
            <a:r>
              <a:rPr lang="fr-FR" b="1" dirty="0">
                <a:solidFill>
                  <a:srgbClr val="C9237A"/>
                </a:solidFill>
                <a:sym typeface="Symbol" panose="05050102010706020507" pitchFamily="18" charset="2"/>
              </a:rPr>
              <a:t> 40-50 salariés / équipe / an, soit  1-2 / semaine</a:t>
            </a:r>
            <a:endParaRPr lang="fr-FR" b="1" dirty="0">
              <a:solidFill>
                <a:srgbClr val="C9237A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5413A49-EC50-462D-8B70-6EA72B931919}"/>
              </a:ext>
            </a:extLst>
          </p:cNvPr>
          <p:cNvSpPr txBox="1"/>
          <p:nvPr/>
        </p:nvSpPr>
        <p:spPr>
          <a:xfrm>
            <a:off x="7101839" y="4257324"/>
            <a:ext cx="2878501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b="1" dirty="0">
                <a:solidFill>
                  <a:srgbClr val="FFC000"/>
                </a:solidFill>
              </a:rPr>
              <a:t>Maxi 40-50 appels / an / équipe participante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fr-FR" b="1" dirty="0">
              <a:solidFill>
                <a:srgbClr val="FFC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dirty="0"/>
              <a:t>Contact = tél / mail / SMS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dirty="0"/>
              <a:t>Jusqu’à 3 fois…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A84D24-1BDD-4CE1-964C-68EF619D63D9}"/>
              </a:ext>
            </a:extLst>
          </p:cNvPr>
          <p:cNvSpPr txBox="1"/>
          <p:nvPr/>
        </p:nvSpPr>
        <p:spPr>
          <a:xfrm>
            <a:off x="435864" y="5615235"/>
            <a:ext cx="62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accent2"/>
                </a:solidFill>
                <a:sym typeface="Wingdings" panose="05000000000000000000" pitchFamily="2" charset="2"/>
              </a:rPr>
              <a:t>Ne pas oublier les autres fiches </a:t>
            </a:r>
            <a:r>
              <a:rPr lang="fr-FR" b="1" i="1" dirty="0" err="1">
                <a:solidFill>
                  <a:schemeClr val="accent2"/>
                </a:solidFill>
                <a:sym typeface="Wingdings" panose="05000000000000000000" pitchFamily="2" charset="2"/>
              </a:rPr>
              <a:t>Evrest</a:t>
            </a:r>
            <a:r>
              <a:rPr lang="fr-FR" b="1" i="1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br>
              <a:rPr lang="fr-FR" b="1" i="1" dirty="0">
                <a:solidFill>
                  <a:schemeClr val="accent2"/>
                </a:solidFill>
                <a:sym typeface="Wingdings" panose="05000000000000000000" pitchFamily="2" charset="2"/>
              </a:rPr>
            </a:br>
            <a:r>
              <a:rPr lang="fr-FR" b="1" i="1" dirty="0">
                <a:solidFill>
                  <a:schemeClr val="accent2"/>
                </a:solidFill>
                <a:sym typeface="Wingdings" panose="05000000000000000000" pitchFamily="2" charset="2"/>
              </a:rPr>
              <a:t>(autres salariés nés en octobre)</a:t>
            </a:r>
            <a:endParaRPr lang="fr-FR" b="1" i="1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33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8" grpId="0"/>
      <p:bldP spid="18" grpId="0"/>
      <p:bldP spid="9" grpId="0" animBg="1"/>
      <p:bldP spid="22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79FD8-964F-4E24-994E-02A2F231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où trouver les outils pour participer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C1230-5600-4401-95BE-F71EAB9FD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Sur le site </a:t>
            </a:r>
            <a:r>
              <a:rPr lang="fr-FR" dirty="0" err="1"/>
              <a:t>Evrest</a:t>
            </a:r>
            <a:r>
              <a:rPr lang="fr-FR" dirty="0"/>
              <a:t> : actualités / outils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C39683-5263-49AC-AC9D-820B471C9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30" y="2340045"/>
            <a:ext cx="5637637" cy="426747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77BB406-3D3C-4391-85B3-363E47881105}"/>
              </a:ext>
            </a:extLst>
          </p:cNvPr>
          <p:cNvSpPr txBox="1"/>
          <p:nvPr/>
        </p:nvSpPr>
        <p:spPr>
          <a:xfrm>
            <a:off x="8675649" y="3534937"/>
            <a:ext cx="2386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Courant décembre : </a:t>
            </a:r>
          </a:p>
          <a:p>
            <a:pPr marL="285750" indent="-285750">
              <a:buFontTx/>
              <a:buChar char="-"/>
            </a:pPr>
            <a:r>
              <a:rPr lang="fr-FR" i="1" dirty="0"/>
              <a:t>Protocole</a:t>
            </a:r>
          </a:p>
          <a:p>
            <a:pPr marL="285750" indent="-285750">
              <a:buFontTx/>
              <a:buChar char="-"/>
            </a:pPr>
            <a:r>
              <a:rPr lang="fr-FR" i="1" dirty="0"/>
              <a:t>Questionnaire</a:t>
            </a:r>
          </a:p>
          <a:p>
            <a:pPr marL="285750" indent="-285750">
              <a:buFontTx/>
              <a:buChar char="-"/>
            </a:pPr>
            <a:r>
              <a:rPr lang="fr-FR" i="1" dirty="0"/>
              <a:t>PPT</a:t>
            </a:r>
          </a:p>
        </p:txBody>
      </p:sp>
    </p:spTree>
    <p:extLst>
      <p:ext uri="{BB962C8B-B14F-4D97-AF65-F5344CB8AC3E}">
        <p14:creationId xmlns:p14="http://schemas.microsoft.com/office/powerpoint/2010/main" val="2934402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7BAC5-7AC4-40D0-83EF-492F72CC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3103185"/>
          </a:xfrm>
        </p:spPr>
        <p:txBody>
          <a:bodyPr>
            <a:normAutofit/>
          </a:bodyPr>
          <a:lstStyle/>
          <a:p>
            <a:r>
              <a:rPr lang="fr-FR" sz="5400" dirty="0"/>
              <a:t>Merci pour votre participation 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3964AE-EFAF-4205-9067-B55BB2377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vous avez des questions, n’hésitez pas à contacter votre référent régional </a:t>
            </a:r>
            <a:r>
              <a:rPr lang="fr-FR" dirty="0" err="1"/>
              <a:t>Evrest</a:t>
            </a:r>
            <a:r>
              <a:rPr lang="fr-FR" dirty="0"/>
              <a:t>, ou à écrire à </a:t>
            </a:r>
            <a:r>
              <a:rPr lang="fr-FR" dirty="0">
                <a:hlinkClick r:id="rId3"/>
              </a:rPr>
              <a:t>evrest.contact@gmail.com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17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7D0FBDF5-3F8F-4F5C-AC29-F69B22BEB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894" b="14177"/>
          <a:stretch/>
        </p:blipFill>
        <p:spPr>
          <a:xfrm>
            <a:off x="5347215" y="4806176"/>
            <a:ext cx="2712027" cy="1760880"/>
          </a:xfrm>
          <a:prstGeom prst="rect">
            <a:avLst/>
          </a:prstGeom>
          <a:blipFill>
            <a:blip r:embed="rId4">
              <a:alphaModFix amt="30000"/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203A1CB-1DAB-4DF9-99E7-07685828C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296568" y="4920475"/>
            <a:ext cx="2050647" cy="13570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D170C44-8BFA-4A62-AEEE-49C1CF3C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L’observatoire </a:t>
            </a:r>
            <a:r>
              <a:rPr lang="fr-FR" b="1" dirty="0" err="1"/>
              <a:t>Evrest</a:t>
            </a:r>
            <a:endParaRPr lang="fr-FR" b="1" dirty="0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23334A7C-4B3D-453A-A938-EB963413D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37417" y="2904499"/>
            <a:ext cx="1839191" cy="1839191"/>
          </a:xfr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A4FEFB1-6F68-4A97-843F-7F07DA92C6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6738" y="1677491"/>
            <a:ext cx="786439" cy="1110908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351118A-5FF7-4CF1-8433-3379671CFB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255732" y="1802182"/>
            <a:ext cx="902613" cy="1110909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7F7CD690-D336-455D-BFF5-A715E5892C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995915" y="1692848"/>
            <a:ext cx="534521" cy="461247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331ED3F3-A768-4AC6-90A7-5CD7E93738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13205" y="3343656"/>
            <a:ext cx="1149399" cy="129506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A9923A-5540-4264-8090-851F0B51FF1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952010" y="2199294"/>
            <a:ext cx="627582" cy="580513"/>
          </a:xfrm>
          <a:prstGeom prst="rect">
            <a:avLst/>
          </a:prstGeom>
        </p:spPr>
      </p:pic>
      <p:sp>
        <p:nvSpPr>
          <p:cNvPr id="46" name="Arc 45">
            <a:extLst>
              <a:ext uri="{FF2B5EF4-FFF2-40B4-BE49-F238E27FC236}">
                <a16:creationId xmlns:a16="http://schemas.microsoft.com/office/drawing/2014/main" id="{19472883-2728-4925-9C86-F17EBFA51044}"/>
              </a:ext>
            </a:extLst>
          </p:cNvPr>
          <p:cNvSpPr/>
          <p:nvPr/>
        </p:nvSpPr>
        <p:spPr>
          <a:xfrm>
            <a:off x="6629400" y="2278787"/>
            <a:ext cx="2611835" cy="1515188"/>
          </a:xfrm>
          <a:prstGeom prst="arc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89ACE853-48E5-49BA-A14E-95C114F85016}"/>
              </a:ext>
            </a:extLst>
          </p:cNvPr>
          <p:cNvSpPr/>
          <p:nvPr/>
        </p:nvSpPr>
        <p:spPr>
          <a:xfrm rot="5156097">
            <a:off x="7716310" y="4154246"/>
            <a:ext cx="1379180" cy="1967546"/>
          </a:xfrm>
          <a:prstGeom prst="arc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1249A673-15C2-4156-A016-B1820A272F3F}"/>
              </a:ext>
            </a:extLst>
          </p:cNvPr>
          <p:cNvSpPr/>
          <p:nvPr/>
        </p:nvSpPr>
        <p:spPr>
          <a:xfrm rot="15912038">
            <a:off x="1884700" y="1999827"/>
            <a:ext cx="1852749" cy="2314715"/>
          </a:xfrm>
          <a:prstGeom prst="arc">
            <a:avLst>
              <a:gd name="adj1" fmla="val 16200000"/>
              <a:gd name="adj2" fmla="val 21499300"/>
            </a:avLst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5AC112FB-FFBB-4FA6-931C-07405ADC0DB1}"/>
              </a:ext>
            </a:extLst>
          </p:cNvPr>
          <p:cNvSpPr/>
          <p:nvPr/>
        </p:nvSpPr>
        <p:spPr>
          <a:xfrm rot="10358602">
            <a:off x="1651229" y="3419024"/>
            <a:ext cx="1908980" cy="2314715"/>
          </a:xfrm>
          <a:prstGeom prst="arc">
            <a:avLst>
              <a:gd name="adj1" fmla="val 16200000"/>
              <a:gd name="adj2" fmla="val 21499300"/>
            </a:avLst>
          </a:prstGeom>
          <a:ln w="38100">
            <a:solidFill>
              <a:schemeClr val="accent2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D9F8D596-C2B7-4085-9A0B-80F3BFFBE21B}"/>
              </a:ext>
            </a:extLst>
          </p:cNvPr>
          <p:cNvSpPr/>
          <p:nvPr/>
        </p:nvSpPr>
        <p:spPr>
          <a:xfrm rot="16200000" flipH="1">
            <a:off x="5978634" y="1008553"/>
            <a:ext cx="45719" cy="2309173"/>
          </a:xfrm>
          <a:prstGeom prst="arc">
            <a:avLst>
              <a:gd name="adj1" fmla="val 16200000"/>
              <a:gd name="adj2" fmla="val 21499300"/>
            </a:avLst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7BDCE708-F40F-41E0-B002-A6B81278A4FF}"/>
              </a:ext>
            </a:extLst>
          </p:cNvPr>
          <p:cNvSpPr/>
          <p:nvPr/>
        </p:nvSpPr>
        <p:spPr>
          <a:xfrm flipV="1">
            <a:off x="6629399" y="508640"/>
            <a:ext cx="2611835" cy="1755778"/>
          </a:xfrm>
          <a:prstGeom prst="arc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2933FCF7-7C29-4C04-8EDB-DE36F6B5487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68" y="84082"/>
            <a:ext cx="1690905" cy="127135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8BACB5BF-3FA5-47F2-BF8A-2371F1C56861}"/>
              </a:ext>
            </a:extLst>
          </p:cNvPr>
          <p:cNvSpPr/>
          <p:nvPr/>
        </p:nvSpPr>
        <p:spPr>
          <a:xfrm>
            <a:off x="2660291" y="2842643"/>
            <a:ext cx="23012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latin typeface="Papyrus" panose="03070502060502030205" pitchFamily="66" charset="0"/>
              </a:rPr>
              <a:t>« J’ai le sentiment de bâcler mon travail. C’est la productivité,</a:t>
            </a:r>
            <a:br>
              <a:rPr lang="fr-FR" sz="1100" dirty="0">
                <a:latin typeface="Papyrus" panose="03070502060502030205" pitchFamily="66" charset="0"/>
              </a:rPr>
            </a:br>
            <a:r>
              <a:rPr lang="fr-FR" sz="1100" dirty="0">
                <a:latin typeface="Papyrus" panose="03070502060502030205" pitchFamily="66" charset="0"/>
              </a:rPr>
              <a:t> je n’ai que 3 minutes... »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88E15D8-5536-4625-B733-D857D0C03ACF}"/>
              </a:ext>
            </a:extLst>
          </p:cNvPr>
          <p:cNvSpPr txBox="1"/>
          <p:nvPr/>
        </p:nvSpPr>
        <p:spPr>
          <a:xfrm>
            <a:off x="9436083" y="1208410"/>
            <a:ext cx="120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Octobre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573E9CAE-C139-46C1-B501-C13669C8F778}"/>
              </a:ext>
            </a:extLst>
          </p:cNvPr>
          <p:cNvSpPr txBox="1"/>
          <p:nvPr/>
        </p:nvSpPr>
        <p:spPr>
          <a:xfrm>
            <a:off x="694945" y="4328160"/>
            <a:ext cx="176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VP ± embauche</a:t>
            </a:r>
          </a:p>
        </p:txBody>
      </p:sp>
    </p:spTree>
    <p:extLst>
      <p:ext uri="{BB962C8B-B14F-4D97-AF65-F5344CB8AC3E}">
        <p14:creationId xmlns:p14="http://schemas.microsoft.com/office/powerpoint/2010/main" val="11628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A80F8-1B6B-4856-B6BD-E636FA17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Organisation de l’observatoire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3F3D3FD-779F-46F2-BA01-3E619FF64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12904" y="1315636"/>
            <a:ext cx="1986036" cy="132286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F06AA9-1C2C-45FC-895B-C99763FF278C}"/>
              </a:ext>
            </a:extLst>
          </p:cNvPr>
          <p:cNvSpPr txBox="1"/>
          <p:nvPr/>
        </p:nvSpPr>
        <p:spPr>
          <a:xfrm>
            <a:off x="1769100" y="2448040"/>
            <a:ext cx="357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Equipe projet nationale </a:t>
            </a:r>
            <a:r>
              <a:rPr lang="fr-FR" dirty="0" err="1"/>
              <a:t>Evrest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5DB433-9C03-4E2D-A98B-29FD2666F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1996" y="3425951"/>
            <a:ext cx="1279752" cy="12797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B16F86-A714-4AB9-A1F8-C3F99F090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49592" y="3425951"/>
            <a:ext cx="1279752" cy="12797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85B05CA-9652-4BB5-AFDB-639816417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77188" y="3409547"/>
            <a:ext cx="1279752" cy="127975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485B0D7-2C60-496C-9D51-F0D479AB4F55}"/>
              </a:ext>
            </a:extLst>
          </p:cNvPr>
          <p:cNvCxnSpPr>
            <a:cxnSpLocks/>
          </p:cNvCxnSpPr>
          <p:nvPr/>
        </p:nvCxnSpPr>
        <p:spPr>
          <a:xfrm flipH="1">
            <a:off x="1769100" y="2868168"/>
            <a:ext cx="1420368" cy="5169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70233D6-BE44-42A4-A75C-625C9E657C7F}"/>
              </a:ext>
            </a:extLst>
          </p:cNvPr>
          <p:cNvCxnSpPr>
            <a:cxnSpLocks/>
          </p:cNvCxnSpPr>
          <p:nvPr/>
        </p:nvCxnSpPr>
        <p:spPr>
          <a:xfrm>
            <a:off x="3354060" y="2876545"/>
            <a:ext cx="0" cy="525023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5F3470B-F699-4272-BD94-1D07581D2D7E}"/>
              </a:ext>
            </a:extLst>
          </p:cNvPr>
          <p:cNvCxnSpPr>
            <a:cxnSpLocks/>
          </p:cNvCxnSpPr>
          <p:nvPr/>
        </p:nvCxnSpPr>
        <p:spPr>
          <a:xfrm>
            <a:off x="3550392" y="2868168"/>
            <a:ext cx="1338600" cy="5008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FF60945-9CFA-4CF3-A80C-9FA1B8EEA6CC}"/>
              </a:ext>
            </a:extLst>
          </p:cNvPr>
          <p:cNvSpPr txBox="1"/>
          <p:nvPr/>
        </p:nvSpPr>
        <p:spPr>
          <a:xfrm>
            <a:off x="2128032" y="4482674"/>
            <a:ext cx="212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Référents régionaux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964DFAB-B435-4805-AC23-C51742CF604B}"/>
              </a:ext>
            </a:extLst>
          </p:cNvPr>
          <p:cNvSpPr txBox="1"/>
          <p:nvPr/>
        </p:nvSpPr>
        <p:spPr>
          <a:xfrm>
            <a:off x="2354316" y="6489733"/>
            <a:ext cx="212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Référents SPSTI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7109199-1EBB-4E98-9D94-80D67814B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667000" y="5416945"/>
            <a:ext cx="1162344" cy="1162344"/>
          </a:xfrm>
          <a:prstGeom prst="rect">
            <a:avLst/>
          </a:prstGeom>
        </p:spPr>
      </p:pic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5E64319-4C23-405A-8D77-8BFC0EE8A57F}"/>
              </a:ext>
            </a:extLst>
          </p:cNvPr>
          <p:cNvCxnSpPr>
            <a:cxnSpLocks/>
          </p:cNvCxnSpPr>
          <p:nvPr/>
        </p:nvCxnSpPr>
        <p:spPr>
          <a:xfrm flipH="1">
            <a:off x="1729356" y="4852006"/>
            <a:ext cx="1420368" cy="5169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7D7DD8A0-DCB9-4508-AFD1-48207D746F51}"/>
              </a:ext>
            </a:extLst>
          </p:cNvPr>
          <p:cNvCxnSpPr>
            <a:cxnSpLocks/>
          </p:cNvCxnSpPr>
          <p:nvPr/>
        </p:nvCxnSpPr>
        <p:spPr>
          <a:xfrm>
            <a:off x="3314316" y="4860383"/>
            <a:ext cx="0" cy="525023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411FAAF-09AD-43C0-96FD-CEABAD77F076}"/>
              </a:ext>
            </a:extLst>
          </p:cNvPr>
          <p:cNvCxnSpPr>
            <a:cxnSpLocks/>
          </p:cNvCxnSpPr>
          <p:nvPr/>
        </p:nvCxnSpPr>
        <p:spPr>
          <a:xfrm>
            <a:off x="3510648" y="4852006"/>
            <a:ext cx="1338600" cy="5008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:a16="http://schemas.microsoft.com/office/drawing/2014/main" id="{F3FD1E87-5282-446F-94D8-A56B8120E2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87928" y="5420534"/>
            <a:ext cx="1162344" cy="116234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1062951-2152-46D1-B451-404229D33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78400" y="5432726"/>
            <a:ext cx="1162344" cy="116234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665B50F-E1D9-43F9-946B-AF735DEBF8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2942" y="729532"/>
            <a:ext cx="1057275" cy="565785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3" name="Espace réservé du contenu 4">
            <a:extLst>
              <a:ext uri="{FF2B5EF4-FFF2-40B4-BE49-F238E27FC236}">
                <a16:creationId xmlns:a16="http://schemas.microsoft.com/office/drawing/2014/main" id="{867426EA-BDF1-4C9B-BCA3-14D574BBDD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64992" y="1677207"/>
            <a:ext cx="2539915" cy="1691788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88AA4FBD-336B-4951-9559-2FE38A2D1C30}"/>
              </a:ext>
            </a:extLst>
          </p:cNvPr>
          <p:cNvSpPr txBox="1"/>
          <p:nvPr/>
        </p:nvSpPr>
        <p:spPr>
          <a:xfrm>
            <a:off x="6961762" y="3200728"/>
            <a:ext cx="357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Groupement d’Intérêt Scientifique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201FE9C-5D95-4BAF-BF67-18909D09909C}"/>
              </a:ext>
            </a:extLst>
          </p:cNvPr>
          <p:cNvSpPr txBox="1"/>
          <p:nvPr/>
        </p:nvSpPr>
        <p:spPr>
          <a:xfrm>
            <a:off x="6953072" y="4725179"/>
            <a:ext cx="116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Comité de Direction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FC15D38-08CE-4645-989E-D87AD1E9C400}"/>
              </a:ext>
            </a:extLst>
          </p:cNvPr>
          <p:cNvSpPr txBox="1"/>
          <p:nvPr/>
        </p:nvSpPr>
        <p:spPr>
          <a:xfrm>
            <a:off x="8995924" y="4727433"/>
            <a:ext cx="133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Conseil Scientifique</a:t>
            </a:r>
          </a:p>
        </p:txBody>
      </p:sp>
      <p:sp>
        <p:nvSpPr>
          <p:cNvPr id="47" name="Flèche : double flèche horizontale 46">
            <a:extLst>
              <a:ext uri="{FF2B5EF4-FFF2-40B4-BE49-F238E27FC236}">
                <a16:creationId xmlns:a16="http://schemas.microsoft.com/office/drawing/2014/main" id="{F9F8323F-3DE8-43B7-9999-C90B19E95329}"/>
              </a:ext>
            </a:extLst>
          </p:cNvPr>
          <p:cNvSpPr/>
          <p:nvPr/>
        </p:nvSpPr>
        <p:spPr>
          <a:xfrm rot="518601">
            <a:off x="4923129" y="1968946"/>
            <a:ext cx="2231136" cy="429953"/>
          </a:xfrm>
          <a:prstGeom prst="leftRightArrow">
            <a:avLst/>
          </a:prstGeom>
          <a:solidFill>
            <a:schemeClr val="bg2"/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699946D-9823-4CA6-945D-AED8484FDD28}"/>
              </a:ext>
            </a:extLst>
          </p:cNvPr>
          <p:cNvCxnSpPr>
            <a:cxnSpLocks/>
          </p:cNvCxnSpPr>
          <p:nvPr/>
        </p:nvCxnSpPr>
        <p:spPr>
          <a:xfrm flipH="1">
            <a:off x="7742290" y="3689683"/>
            <a:ext cx="928872" cy="977657"/>
          </a:xfrm>
          <a:prstGeom prst="straightConnector1">
            <a:avLst/>
          </a:prstGeom>
          <a:ln w="38100">
            <a:solidFill>
              <a:srgbClr val="C9237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E31BFB2E-C2DA-4ED4-9B5D-424D86AEB3B6}"/>
              </a:ext>
            </a:extLst>
          </p:cNvPr>
          <p:cNvCxnSpPr>
            <a:cxnSpLocks/>
          </p:cNvCxnSpPr>
          <p:nvPr/>
        </p:nvCxnSpPr>
        <p:spPr>
          <a:xfrm>
            <a:off x="8835895" y="3693466"/>
            <a:ext cx="793302" cy="949490"/>
          </a:xfrm>
          <a:prstGeom prst="straightConnector1">
            <a:avLst/>
          </a:prstGeom>
          <a:ln w="38100">
            <a:solidFill>
              <a:srgbClr val="C9237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80CEB-D0D9-4FA7-A603-38759122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27544"/>
          </a:xfrm>
        </p:spPr>
        <p:txBody>
          <a:bodyPr/>
          <a:lstStyle/>
          <a:p>
            <a:r>
              <a:rPr lang="fr-FR" b="1" dirty="0"/>
              <a:t>Utilisation du dispositif </a:t>
            </a:r>
            <a:r>
              <a:rPr lang="fr-FR" b="1" dirty="0" err="1"/>
              <a:t>Evrest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04ECC4-BF81-4663-9A7B-465B35BF1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520688"/>
            <a:ext cx="9692640" cy="177596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Une participation en baisse depuis quelques années, et qui ne s’est pas relevée depuis la crise sanitaire</a:t>
            </a:r>
          </a:p>
          <a:p>
            <a:r>
              <a:rPr lang="fr-FR" dirty="0"/>
              <a:t>Actuellement, environ 500 équipes santé-travail participantes / 6000 fiches annuelles (échantillon national)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06BAFC-7FE0-4B5B-9AC1-0E3D3D138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41"/>
          <a:stretch/>
        </p:blipFill>
        <p:spPr>
          <a:xfrm>
            <a:off x="2871537" y="3429000"/>
            <a:ext cx="6448926" cy="33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9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328A9B3-B469-42F3-A292-98BF8A65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ce projet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29B668-1C17-4F5E-A16E-7377F34AE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59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5AE9-53D5-4AF2-BE44-3BB511B3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568712"/>
            <a:ext cx="9692640" cy="1162767"/>
          </a:xfrm>
        </p:spPr>
        <p:txBody>
          <a:bodyPr>
            <a:normAutofit fontScale="90000"/>
          </a:bodyPr>
          <a:lstStyle/>
          <a:p>
            <a:r>
              <a:rPr lang="fr-FR" dirty="0"/>
              <a:t>Une préoccupation sur la thématique « PDP » renforcée depuis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B68C2C-1118-4EBC-9CB0-A226EF3C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81200"/>
            <a:ext cx="9692640" cy="3578352"/>
          </a:xfrm>
        </p:spPr>
        <p:txBody>
          <a:bodyPr>
            <a:normAutofit/>
          </a:bodyPr>
          <a:lstStyle/>
          <a:p>
            <a:r>
              <a:rPr lang="fr-FR" dirty="0"/>
              <a:t>En plus des questions déjà existantes sur le travail, introduction d’une nouvelle question depuis le 1</a:t>
            </a:r>
            <a:r>
              <a:rPr lang="fr-FR" baseline="30000" dirty="0"/>
              <a:t>er</a:t>
            </a:r>
            <a:r>
              <a:rPr lang="fr-FR" dirty="0"/>
              <a:t> janvier 2022, sur le sentiment de soutenabilité du travail :</a:t>
            </a:r>
          </a:p>
          <a:p>
            <a:pPr marL="0" indent="0">
              <a:buNone/>
            </a:pPr>
            <a:br>
              <a:rPr lang="fr-FR" sz="1100" dirty="0"/>
            </a:br>
            <a:r>
              <a:rPr lang="fr-FR" i="1" dirty="0"/>
              <a:t>« Pensez-vous que, dans 2 ans, votre état de santé vous permettrait d’effectuer votre travail actuel ? »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D985F3-BE1A-4BAF-9387-9234CB0B8475}"/>
              </a:ext>
            </a:extLst>
          </p:cNvPr>
          <p:cNvSpPr txBox="1"/>
          <p:nvPr/>
        </p:nvSpPr>
        <p:spPr>
          <a:xfrm>
            <a:off x="256032" y="5833988"/>
            <a:ext cx="1067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Bernard A, Bossi P, Cabana F et coll. Les facteurs potentiels de « décrochage professionnel » : une étude statistique chez les 45-55 ans, en Gard-Lozère. 2021. Références en Santé au Travail n°165. TF 286. 13 p. </a:t>
            </a:r>
            <a:r>
              <a:rPr lang="fr-FR" sz="1400" u="sng" dirty="0">
                <a:hlinkClick r:id="rId3"/>
              </a:rPr>
              <a:t>https://www.inrs.fr/media.html?refINRS=TF%20286</a:t>
            </a:r>
            <a:r>
              <a:rPr lang="fr-FR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Guyot S, </a:t>
            </a:r>
            <a:r>
              <a:rPr lang="fr-FR" sz="1400" dirty="0" err="1"/>
              <a:t>Pichené-Houard</a:t>
            </a:r>
            <a:r>
              <a:rPr lang="fr-FR" sz="1400" dirty="0"/>
              <a:t> A et Gilles M. Vieillissement, maintien en emploi et dans l’emploi, retour au travail : état des lieux et perspectives de prévention. 2020. Références en Santé au Travail n°162. TC 170. 23 p. </a:t>
            </a:r>
            <a:r>
              <a:rPr lang="fr-FR" sz="1400" u="sng" dirty="0">
                <a:hlinkClick r:id="rId4"/>
              </a:rPr>
              <a:t>https://www.inrs.fr/media.html?refINRS=TC%20170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099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5AE9-53D5-4AF2-BE44-3BB511B3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59"/>
            <a:ext cx="9692640" cy="2294314"/>
          </a:xfrm>
        </p:spPr>
        <p:txBody>
          <a:bodyPr>
            <a:normAutofit fontScale="90000"/>
          </a:bodyPr>
          <a:lstStyle/>
          <a:p>
            <a:r>
              <a:rPr lang="fr-FR" dirty="0"/>
              <a:t>Premières exploitations</a:t>
            </a:r>
            <a:br>
              <a:rPr lang="fr-FR" dirty="0"/>
            </a:br>
            <a:r>
              <a:rPr lang="fr-FR" i="1" dirty="0"/>
              <a:t>Quelles sont les caractéristiques du travail et de la santé des salariés les plus associées aux doutes concernant leur capacité de maintien à leur poste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B68C2C-1118-4EBC-9CB0-A226EF3C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3054927"/>
            <a:ext cx="9692640" cy="3678382"/>
          </a:xfrm>
        </p:spPr>
        <p:txBody>
          <a:bodyPr>
            <a:normAutofit/>
          </a:bodyPr>
          <a:lstStyle/>
          <a:p>
            <a:r>
              <a:rPr lang="fr-FR" dirty="0"/>
              <a:t>Thèse de médecine de Manon Guilbert (interne à Lille)</a:t>
            </a:r>
          </a:p>
          <a:p>
            <a:r>
              <a:rPr lang="fr-FR" dirty="0"/>
              <a:t>L’analyse a porté sur 1923 salariés :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nés en octobre 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âgés de 45 ans et plus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ayant répondu au questionnaire </a:t>
            </a:r>
            <a:r>
              <a:rPr lang="fr-FR" dirty="0" err="1"/>
              <a:t>Evrest</a:t>
            </a:r>
            <a:r>
              <a:rPr lang="fr-FR" dirty="0"/>
              <a:t> en 2022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et ayant répondu à la question sur leurs doutes concernant leur capacité de maintien au même poste à 2 ans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078342"/>
      </p:ext>
    </p:extLst>
  </p:cSld>
  <p:clrMapOvr>
    <a:masterClrMapping/>
  </p:clrMapOvr>
</p:sld>
</file>

<file path=ppt/theme/theme1.xml><?xml version="1.0" encoding="utf-8"?>
<a:theme xmlns:a="http://schemas.openxmlformats.org/drawingml/2006/main" name="Affichage">
  <a:themeElements>
    <a:clrScheme name="Personnalisé 1">
      <a:dk1>
        <a:sysClr val="windowText" lastClr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Affichag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1616</TotalTime>
  <Words>1542</Words>
  <Application>Microsoft Office PowerPoint</Application>
  <PresentationFormat>Grand écran</PresentationFormat>
  <Paragraphs>213</Paragraphs>
  <Slides>37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Papyrus</vt:lpstr>
      <vt:lpstr>Segoe UI</vt:lpstr>
      <vt:lpstr>Symbol</vt:lpstr>
      <vt:lpstr>Wingdings</vt:lpstr>
      <vt:lpstr>Wingdings 2</vt:lpstr>
      <vt:lpstr>Affichage</vt:lpstr>
      <vt:lpstr>Projet Evrest « Maintien à mi-carrière » 2024-2027</vt:lpstr>
      <vt:lpstr>Evrest ?</vt:lpstr>
      <vt:lpstr>L’observatoire Evrest</vt:lpstr>
      <vt:lpstr>L’observatoire Evrest</vt:lpstr>
      <vt:lpstr>Organisation de l’observatoire</vt:lpstr>
      <vt:lpstr>Utilisation du dispositif Evrest</vt:lpstr>
      <vt:lpstr>Pourquoi ce projet ?</vt:lpstr>
      <vt:lpstr>Une préoccupation sur la thématique « PDP » renforcée depuis 2022</vt:lpstr>
      <vt:lpstr>Premières exploitations Quelles sont les caractéristiques du travail et de la santé des salariés les plus associées aux doutes concernant leur capacité de maintien à leur poste</vt:lpstr>
      <vt:lpstr>Premiers résultats – les répondants (1)</vt:lpstr>
      <vt:lpstr>Premiers résultats – les répondants (2)</vt:lpstr>
      <vt:lpstr>Premiers résultats  Pensez-vous que, dans 2 ans, votre état de santé vous permettrait d’effectuer votre travail actuel ? </vt:lpstr>
      <vt:lpstr>Sur-risque (OR et IC95%) de répondre « non » ou « pas sûr » à la question sur les doutes concernant leur capacité de maintien au même poste 2 ans plus tard</vt:lpstr>
      <vt:lpstr>Pourcentage de salariés répondant « non / pas sûr » à la question sur les doutes concernant leur capacité de maintien au même poste 2 ans plus tard, en fonction du cumul de problèmes de santé gênant dans le travail</vt:lpstr>
      <vt:lpstr>Nombreuses limites….</vt:lpstr>
      <vt:lpstr>Quel est le projet ?</vt:lpstr>
      <vt:lpstr>Le projet (1)</vt:lpstr>
      <vt:lpstr>Le projet (2)</vt:lpstr>
      <vt:lpstr>Le projet (3)</vt:lpstr>
      <vt:lpstr>Présentation PowerPoint</vt:lpstr>
      <vt:lpstr>Présentation PowerPoint</vt:lpstr>
      <vt:lpstr>Le projet (4)</vt:lpstr>
      <vt:lpstr>L’agenda</vt:lpstr>
      <vt:lpstr>Comment participer ?</vt:lpstr>
      <vt:lpstr>Comment participer à Evrest ?</vt:lpstr>
      <vt:lpstr>Un questionnaire spécifique complémentaire</vt:lpstr>
      <vt:lpstr>Saisie en fin du pavé « santé »</vt:lpstr>
      <vt:lpstr>Saisie en fin du pavé « santé »</vt:lpstr>
      <vt:lpstr>Nouveau pavé d’export</vt:lpstr>
      <vt:lpstr>La liste des salariés à rappeler, avec la date de l’entretien </vt:lpstr>
      <vt:lpstr>Saisir l’information sur la situation du salarié  2 ans plus tard</vt:lpstr>
      <vt:lpstr>Recherche la fiche à compléter avec le numéro de salarié</vt:lpstr>
      <vt:lpstr>Et on va modifier la saisie</vt:lpstr>
      <vt:lpstr>Saisie en fin du pavé « santé »</vt:lpstr>
      <vt:lpstr>Quelle charge de travail ?</vt:lpstr>
      <vt:lpstr>Et où trouver les outils pour participer ?</vt:lpstr>
      <vt:lpstr>Merci pour votre participation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Evrest  Hauts-de-France 2024-2027</dc:title>
  <dc:creator>Ariane Leroyer</dc:creator>
  <cp:lastModifiedBy>Ariane Leroyer</cp:lastModifiedBy>
  <cp:revision>90</cp:revision>
  <dcterms:created xsi:type="dcterms:W3CDTF">2023-05-31T11:47:53Z</dcterms:created>
  <dcterms:modified xsi:type="dcterms:W3CDTF">2023-11-20T18:31:05Z</dcterms:modified>
</cp:coreProperties>
</file>